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6" r:id="rId2"/>
    <p:sldId id="257" r:id="rId3"/>
    <p:sldId id="266" r:id="rId4"/>
    <p:sldId id="358" r:id="rId5"/>
    <p:sldId id="276" r:id="rId6"/>
    <p:sldId id="27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2" r:id="rId19"/>
    <p:sldId id="359" r:id="rId20"/>
    <p:sldId id="361" r:id="rId21"/>
    <p:sldId id="362" r:id="rId22"/>
    <p:sldId id="283" r:id="rId23"/>
    <p:sldId id="284" r:id="rId24"/>
    <p:sldId id="360" r:id="rId25"/>
    <p:sldId id="259" r:id="rId26"/>
    <p:sldId id="260" r:id="rId27"/>
    <p:sldId id="258" r:id="rId28"/>
    <p:sldId id="261" r:id="rId29"/>
    <p:sldId id="285" r:id="rId30"/>
    <p:sldId id="363" r:id="rId31"/>
    <p:sldId id="286" r:id="rId32"/>
    <p:sldId id="287" r:id="rId33"/>
    <p:sldId id="288" r:id="rId34"/>
    <p:sldId id="289" r:id="rId35"/>
    <p:sldId id="364" r:id="rId36"/>
    <p:sldId id="386" r:id="rId37"/>
    <p:sldId id="301" r:id="rId38"/>
    <p:sldId id="371" r:id="rId39"/>
    <p:sldId id="387" r:id="rId40"/>
    <p:sldId id="388" r:id="rId41"/>
    <p:sldId id="372" r:id="rId42"/>
    <p:sldId id="373" r:id="rId43"/>
    <p:sldId id="369" r:id="rId44"/>
    <p:sldId id="365" r:id="rId45"/>
    <p:sldId id="366" r:id="rId46"/>
    <p:sldId id="367" r:id="rId47"/>
    <p:sldId id="368" r:id="rId48"/>
    <p:sldId id="376" r:id="rId49"/>
    <p:sldId id="377" r:id="rId50"/>
    <p:sldId id="378" r:id="rId51"/>
    <p:sldId id="379" r:id="rId52"/>
    <p:sldId id="380" r:id="rId53"/>
    <p:sldId id="382" r:id="rId54"/>
    <p:sldId id="384" r:id="rId55"/>
    <p:sldId id="385" r:id="rId56"/>
    <p:sldId id="383" r:id="rId57"/>
    <p:sldId id="310" r:id="rId58"/>
    <p:sldId id="311" r:id="rId59"/>
    <p:sldId id="312" r:id="rId60"/>
    <p:sldId id="303" r:id="rId61"/>
    <p:sldId id="389" r:id="rId62"/>
    <p:sldId id="370" r:id="rId63"/>
    <p:sldId id="313" r:id="rId64"/>
    <p:sldId id="315" r:id="rId65"/>
    <p:sldId id="320" r:id="rId66"/>
    <p:sldId id="321" r:id="rId67"/>
    <p:sldId id="322" r:id="rId68"/>
    <p:sldId id="324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ndeibel\Dropbox\Presentations\acrl-management-april-2019\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[chart.xlsx]Sheet1!$H$1</c:f>
              <c:strCache>
                <c:ptCount val="1"/>
                <c:pt idx="0">
                  <c:v>Open Cases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[chart.xlsx]Sheet1!$G$2:$G$132</c:f>
              <c:numCache>
                <c:formatCode>yyyy\-mm</c:formatCode>
                <c:ptCount val="131"/>
                <c:pt idx="0">
                  <c:v>43525</c:v>
                </c:pt>
                <c:pt idx="1">
                  <c:v>43497</c:v>
                </c:pt>
                <c:pt idx="2">
                  <c:v>43466</c:v>
                </c:pt>
                <c:pt idx="3">
                  <c:v>43435</c:v>
                </c:pt>
                <c:pt idx="4">
                  <c:v>43405</c:v>
                </c:pt>
                <c:pt idx="5">
                  <c:v>43374</c:v>
                </c:pt>
                <c:pt idx="6">
                  <c:v>43344</c:v>
                </c:pt>
                <c:pt idx="7">
                  <c:v>43313</c:v>
                </c:pt>
                <c:pt idx="8">
                  <c:v>43252</c:v>
                </c:pt>
                <c:pt idx="9">
                  <c:v>43160</c:v>
                </c:pt>
                <c:pt idx="10">
                  <c:v>43132</c:v>
                </c:pt>
                <c:pt idx="11">
                  <c:v>43101</c:v>
                </c:pt>
                <c:pt idx="12">
                  <c:v>43070</c:v>
                </c:pt>
                <c:pt idx="13">
                  <c:v>43009</c:v>
                </c:pt>
                <c:pt idx="14">
                  <c:v>42979</c:v>
                </c:pt>
                <c:pt idx="15">
                  <c:v>42917</c:v>
                </c:pt>
                <c:pt idx="16">
                  <c:v>42887</c:v>
                </c:pt>
                <c:pt idx="17">
                  <c:v>42856</c:v>
                </c:pt>
                <c:pt idx="18">
                  <c:v>42826</c:v>
                </c:pt>
                <c:pt idx="19">
                  <c:v>42795</c:v>
                </c:pt>
                <c:pt idx="20">
                  <c:v>42767</c:v>
                </c:pt>
                <c:pt idx="21">
                  <c:v>42736</c:v>
                </c:pt>
                <c:pt idx="22">
                  <c:v>42705</c:v>
                </c:pt>
                <c:pt idx="23">
                  <c:v>42675</c:v>
                </c:pt>
                <c:pt idx="24">
                  <c:v>42614</c:v>
                </c:pt>
                <c:pt idx="25">
                  <c:v>42552</c:v>
                </c:pt>
                <c:pt idx="26">
                  <c:v>42522</c:v>
                </c:pt>
                <c:pt idx="27">
                  <c:v>42461</c:v>
                </c:pt>
                <c:pt idx="28">
                  <c:v>42401</c:v>
                </c:pt>
                <c:pt idx="29">
                  <c:v>42370</c:v>
                </c:pt>
                <c:pt idx="30">
                  <c:v>42339</c:v>
                </c:pt>
                <c:pt idx="31">
                  <c:v>42309</c:v>
                </c:pt>
                <c:pt idx="32">
                  <c:v>42217</c:v>
                </c:pt>
                <c:pt idx="33">
                  <c:v>42095</c:v>
                </c:pt>
                <c:pt idx="34">
                  <c:v>42005</c:v>
                </c:pt>
                <c:pt idx="35">
                  <c:v>41791</c:v>
                </c:pt>
                <c:pt idx="36">
                  <c:v>41760</c:v>
                </c:pt>
                <c:pt idx="37">
                  <c:v>41730</c:v>
                </c:pt>
                <c:pt idx="38">
                  <c:v>41699</c:v>
                </c:pt>
              </c:numCache>
            </c:numRef>
          </c:cat>
          <c:val>
            <c:numRef>
              <c:f>[chart.xlsx]Sheet1!$H$2:$H$132</c:f>
              <c:numCache>
                <c:formatCode>General</c:formatCode>
                <c:ptCount val="131"/>
                <c:pt idx="0">
                  <c:v>25</c:v>
                </c:pt>
                <c:pt idx="1">
                  <c:v>9</c:v>
                </c:pt>
                <c:pt idx="2">
                  <c:v>14</c:v>
                </c:pt>
                <c:pt idx="3">
                  <c:v>26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1-4D0F-92E3-979E0A7E4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585422984"/>
        <c:axId val="585422328"/>
      </c:barChart>
      <c:dateAx>
        <c:axId val="585422984"/>
        <c:scaling>
          <c:orientation val="minMax"/>
          <c:max val="43556"/>
        </c:scaling>
        <c:delete val="0"/>
        <c:axPos val="b"/>
        <c:numFmt formatCode="yyyy\-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422328"/>
        <c:crosses val="autoZero"/>
        <c:auto val="1"/>
        <c:lblOffset val="100"/>
        <c:baseTimeUnit val="months"/>
        <c:majorUnit val="6"/>
        <c:majorTimeUnit val="months"/>
      </c:dateAx>
      <c:valAx>
        <c:axId val="58542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42298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Hearing</c:v>
                </c:pt>
                <c:pt idx="1">
                  <c:v>Vision</c:v>
                </c:pt>
                <c:pt idx="2">
                  <c:v>Cognitive</c:v>
                </c:pt>
                <c:pt idx="3">
                  <c:v>Mobility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2.1000000000000001E-2</c:v>
                </c:pt>
                <c:pt idx="1">
                  <c:v>0.02</c:v>
                </c:pt>
                <c:pt idx="2">
                  <c:v>4.3999999999999997E-2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4-4741-806B-D50175215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46944"/>
        <c:axId val="158549120"/>
      </c:barChart>
      <c:catAx>
        <c:axId val="1585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549120"/>
        <c:crosses val="autoZero"/>
        <c:auto val="1"/>
        <c:lblAlgn val="ctr"/>
        <c:lblOffset val="100"/>
        <c:noMultiLvlLbl val="0"/>
      </c:catAx>
      <c:valAx>
        <c:axId val="1585491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58546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1B4CE-E13E-4D3D-AB1D-FFA0A4A3D814}" type="datetimeFigureOut">
              <a:rPr lang="en-US" smtClean="0"/>
              <a:t>2019-11-08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9DEC-1750-4E22-A240-8001468C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Mule: https://commons.wikimedia.org/wiki/File:NIEdot332_white_background.jpg</a:t>
            </a:r>
          </a:p>
          <a:p>
            <a:r>
              <a:rPr lang="en-US" dirty="0"/>
              <a:t>Carrot: https://pixabay.com/en/carrot-vegetable-cultivate-2985399/</a:t>
            </a:r>
          </a:p>
          <a:p>
            <a:r>
              <a:rPr lang="en-US" dirty="0"/>
              <a:t>Stick: https://pixabay.com/en/branch-stick-wooden-tree-plant-34379/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96698-04CC-48E6-8922-ABE9119145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96698-04CC-48E6-8922-ABE9119145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96698-04CC-48E6-8922-ABE91191456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96698-04CC-48E6-8922-ABE91191456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613A3-BA48-46A7-A3F4-732ECEEA4DC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5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4" y="0"/>
            <a:ext cx="11978640" cy="451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5" y="4518468"/>
            <a:ext cx="11963404" cy="1364141"/>
          </a:xfrm>
        </p:spPr>
        <p:txBody>
          <a:bodyPr/>
          <a:lstStyle>
            <a:lvl1pPr algn="ctr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5" y="5882610"/>
            <a:ext cx="11963399" cy="97539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5" y="0"/>
            <a:ext cx="22860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67581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2416"/>
            <a:ext cx="10972800" cy="5029200"/>
          </a:xfrm>
        </p:spPr>
        <p:txBody>
          <a:bodyPr>
            <a:normAutofit/>
          </a:bodyPr>
          <a:lstStyle>
            <a:lvl1pPr>
              <a:defRPr sz="3000"/>
            </a:lvl1pPr>
            <a:lvl2pPr marL="627063" indent="-284163">
              <a:defRPr sz="3000"/>
            </a:lvl2pPr>
            <a:lvl3pPr marL="966788" indent="-280988">
              <a:defRPr sz="3000"/>
            </a:lvl3pPr>
            <a:lvl4pPr marL="1319213" indent="-290513">
              <a:defRPr sz="3000"/>
            </a:lvl4pPr>
            <a:lvl5pPr marL="1658938" indent="-287338"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042218"/>
            <a:ext cx="10972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33797"/>
            <a:ext cx="10972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778160"/>
            <a:ext cx="10972800" cy="65563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1CD73-C5F2-4F2C-A43A-2897C10C6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83"/>
          <a:stretch/>
        </p:blipFill>
        <p:spPr>
          <a:xfrm>
            <a:off x="0" y="1"/>
            <a:ext cx="12192000" cy="34342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5E96D-CA70-4132-8333-66EEC5CB05F2}"/>
              </a:ext>
            </a:extLst>
          </p:cNvPr>
          <p:cNvCxnSpPr>
            <a:cxnSpLocks/>
          </p:cNvCxnSpPr>
          <p:nvPr/>
        </p:nvCxnSpPr>
        <p:spPr>
          <a:xfrm>
            <a:off x="609600" y="3606214"/>
            <a:ext cx="10972800" cy="0"/>
          </a:xfrm>
          <a:prstGeom prst="line">
            <a:avLst/>
          </a:prstGeom>
          <a:ln w="38100" cap="sq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42416"/>
            <a:ext cx="5384800" cy="502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42416"/>
            <a:ext cx="5384800" cy="502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1042218"/>
            <a:ext cx="10972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1042218"/>
            <a:ext cx="10972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5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274320"/>
            <a:ext cx="10972800" cy="5760720"/>
          </a:xfrm>
        </p:spPr>
        <p:txBody>
          <a:bodyPr>
            <a:normAutofit/>
          </a:bodyPr>
          <a:lstStyle>
            <a:lvl1pPr>
              <a:defRPr sz="3000">
                <a:latin typeface="+mn-lt"/>
              </a:defRPr>
            </a:lvl1pPr>
            <a:lvl2pPr>
              <a:defRPr sz="3000">
                <a:latin typeface="+mn-lt"/>
              </a:defRPr>
            </a:lvl2pPr>
            <a:lvl3pPr>
              <a:defRPr sz="3000">
                <a:latin typeface="+mn-lt"/>
              </a:defRPr>
            </a:lvl3pPr>
            <a:lvl4pPr>
              <a:defRPr sz="3000">
                <a:latin typeface="+mn-lt"/>
              </a:defRPr>
            </a:lvl4pPr>
            <a:lvl5pPr>
              <a:defRPr sz="3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630B5F-F294-492A-960A-A1DF9A71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75211"/>
            <a:ext cx="10972800" cy="8752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DDDB1-7DA3-4E74-9857-1EF0C658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29671"/>
            <a:ext cx="10972800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3E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+mj-lt"/>
                <a:ea typeface="Sherman Serif Book" pitchFamily="50" charset="0"/>
              </a:rPr>
              <a:t>Syracuse University </a:t>
            </a:r>
            <a:br>
              <a:rPr lang="en-US" sz="1800" dirty="0">
                <a:latin typeface="+mj-lt"/>
                <a:ea typeface="Sherman Serif Book" pitchFamily="50" charset="0"/>
              </a:rPr>
            </a:br>
            <a:r>
              <a:rPr lang="en-US" sz="1800" dirty="0">
                <a:latin typeface="+mj-lt"/>
                <a:ea typeface="Sherman Serif Book" pitchFamily="50" charset="0"/>
              </a:rPr>
              <a:t>Libraries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67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2218"/>
            <a:ext cx="10972800" cy="5029200"/>
          </a:xfrm>
          <a:prstGeom prst="rect">
            <a:avLst/>
          </a:prstGeom>
        </p:spPr>
        <p:txBody>
          <a:bodyPr vert="horz" lIns="91440" tIns="13716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9471" y="6172198"/>
            <a:ext cx="9507794" cy="685802"/>
          </a:xfrm>
          <a:prstGeom prst="rect">
            <a:avLst/>
          </a:prstGeom>
        </p:spPr>
        <p:txBody>
          <a:bodyPr vert="horz" lIns="457200" tIns="0" rIns="45720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bg1"/>
                </a:solidFill>
                <a:latin typeface="+mj-lt"/>
                <a:ea typeface="Franklin Gothic Book" panose="020B0503020102020204" pitchFamily="34" charset="0"/>
              </a:defRPr>
            </a:lvl1pPr>
          </a:lstStyle>
          <a:p>
            <a:fld id="{B7264DE5-A697-4BF5-93AD-DB0CB9A73E1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rgbClr val="3E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69323"/>
            <a:ext cx="12192000" cy="118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Franklin Gothic Medium" panose="020B0603020102020204" pitchFamily="34" charset="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Franklin Gothic Medium" panose="020B0603020102020204" pitchFamily="34" charset="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Franklin Gothic Medium" panose="020B0603020102020204" pitchFamily="34" charset="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Franklin Gothic Medium" panose="020B0603020102020204" pitchFamily="34" charset="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Franklin Gothic Medium" panose="020B0603020102020204" pitchFamily="34" charset="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Franklin Gothic Medium" panose="020B0603020102020204" pitchFamily="34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2.ed.gov/about/offices/list/ocr/docs/investigations/open-investigations/dis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hyperlink" Target="https://www.nytimes.com/2019/11/05/nyregion/long-island-city-library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itsaccessibility.syr.edu/ict-accessibility-policy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syr.edu/staff/subjects.ph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illiad.syr.edu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illiad.syr.edu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share.org/cms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library.virginia.edu/2019/01/11/federating-repositories-of-accessible-materials-for-higher-education-awarded-a-1000000-grant-from-the-andrew-w-mellon-foundation/" TargetMode="External"/><Relationship Id="rId2" Type="http://schemas.openxmlformats.org/officeDocument/2006/relationships/hyperlink" Target="https://learn.scholarsportal.info/all-guides/aceport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l.org/news/white-paper-examines-providing-access-to-texts-in-context-of-civil-rights-and-copyrights/https:/www.arl.org/news/white-paper-examines-providing-access-to-texts-in-context-of-civil-rights-and-copyrights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taa.org/library/accessibility/library-e-resource-accessibility---standardized-license-language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kndeibel@syr.edu" TargetMode="Externa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s://library.syr.edu/accessibility" TargetMode="External"/><Relationship Id="rId4" Type="http://schemas.openxmlformats.org/officeDocument/2006/relationships/hyperlink" Target="https://twitter.com/metageeky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uw.edu/accessibility/checklist/keyboard/" TargetMode="External"/><Relationship Id="rId2" Type="http://schemas.openxmlformats.org/officeDocument/2006/relationships/hyperlink" Target="https://webaim.org/techniques/keyboa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TR/wai-aria-practices/#aria_ex" TargetMode="External"/><Relationship Id="rId4" Type="http://schemas.openxmlformats.org/officeDocument/2006/relationships/hyperlink" Target="http://nomouse.org/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0A63-B02D-40CF-AF62-449FCB3F1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5" y="4518468"/>
            <a:ext cx="11963404" cy="1283920"/>
          </a:xfrm>
        </p:spPr>
        <p:txBody>
          <a:bodyPr/>
          <a:lstStyle/>
          <a:p>
            <a:r>
              <a:rPr lang="en-US" sz="4000" dirty="0"/>
              <a:t>Disability Access and Libraries – </a:t>
            </a:r>
            <a:br>
              <a:rPr lang="en-US" sz="4000" dirty="0"/>
            </a:br>
            <a:r>
              <a:rPr lang="en-US" sz="4000" dirty="0"/>
              <a:t>Current Issues and Future Directions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F811F-7CE6-40DA-B28B-D96C61C1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5" y="5574082"/>
            <a:ext cx="11963399" cy="12839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Kate Deibel, Inclusion &amp; Accessibility Librarian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Syracuse 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309967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EB971-1B7E-40A9-9EEF-5C0C03A8C6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Much of accessibility advocacy focuses on just </a:t>
            </a:r>
            <a:r>
              <a:rPr lang="en-US" b="1" dirty="0">
                <a:solidFill>
                  <a:schemeClr val="accent4"/>
                </a:solidFill>
              </a:rPr>
              <a:t>teaching the basics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dirty="0"/>
              <a:t>	We need to engage in </a:t>
            </a:r>
            <a:r>
              <a:rPr lang="en-US" b="1" dirty="0">
                <a:solidFill>
                  <a:schemeClr val="accent4"/>
                </a:solidFill>
              </a:rPr>
              <a:t>more efforts at all levels </a:t>
            </a:r>
            <a:r>
              <a:rPr lang="en-US" dirty="0"/>
              <a:t>of accessibility.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99993D-F136-47FB-B2B0-206DA886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BAE8-C2F9-4BF5-94F9-584252FEC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5F84F-2DFF-4573-A1F6-6EE96C2D58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I am now saying we should stop all webinars, tutorials, workshops, presentations, etc. that teach the basics of web accessibility. </a:t>
            </a:r>
          </a:p>
          <a:p>
            <a:pPr marL="42862" indent="0">
              <a:spcBef>
                <a:spcPts val="2400"/>
              </a:spcBef>
              <a:buNone/>
            </a:pPr>
            <a:r>
              <a:rPr lang="en-US" dirty="0"/>
              <a:t>Such trainings give us the advocates, allies, and armies we need to put forth accessible change.</a:t>
            </a:r>
          </a:p>
          <a:p>
            <a:pPr marL="42862" indent="0">
              <a:spcBef>
                <a:spcPts val="2400"/>
              </a:spcBef>
              <a:buNone/>
            </a:pPr>
            <a:r>
              <a:rPr lang="en-US" dirty="0"/>
              <a:t>The "problem" is that we need to start putting these interested parties to use in this </a:t>
            </a:r>
            <a:r>
              <a:rPr lang="en-US" b="1" dirty="0">
                <a:solidFill>
                  <a:schemeClr val="accent4"/>
                </a:solidFill>
              </a:rPr>
              <a:t>battle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1D3BE-58E4-4A52-8EAE-398417CF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clear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49F2A-920C-48DE-AD10-291700FC9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23FB0-0335-412B-96F4-39E0AACBFE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/>
              <a:t>It's really hard to avoid war metaphors when discussing the need to take action on accessibility.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Please forgive my passion making it hard to find better words.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F7EEDA-6982-44BA-9EE7-46CB2602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 note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78258-0CAB-4DBE-8631-5207BF5F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2A5BA-A1EC-4A15-875F-761DA160B5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Before we can discuss what Libraries can or should be doing for an accessible future, we need to discuss the reasons behind accessibility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b="1" dirty="0">
                <a:solidFill>
                  <a:schemeClr val="accent4"/>
                </a:solidFill>
              </a:rPr>
              <a:t>being so challenging</a:t>
            </a:r>
            <a:r>
              <a:rPr lang="en-US" sz="36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A3A6D-3F9E-49B5-8456-6D105E0F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C36A7-1D06-4534-921D-55D085FD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71D81F-1CBF-4612-AB94-8AF34744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Accessibility is BIG (1/3)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BA18F-AC55-40FE-944D-CA9FAC75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Library and all the parts that need to be accessible:</a:t>
            </a:r>
          </a:p>
          <a:p>
            <a:r>
              <a:rPr lang="en-US" dirty="0"/>
              <a:t>Our physical spaces</a:t>
            </a:r>
          </a:p>
          <a:p>
            <a:r>
              <a:rPr lang="en-US" dirty="0"/>
              <a:t>Our people</a:t>
            </a:r>
          </a:p>
          <a:p>
            <a:r>
              <a:rPr lang="en-US" dirty="0"/>
              <a:t>Our holdings</a:t>
            </a:r>
          </a:p>
          <a:p>
            <a:r>
              <a:rPr lang="en-US" dirty="0"/>
              <a:t>Our technology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70A876-8975-497E-80C1-09951A22F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71D81F-1CBF-4612-AB94-8AF34744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Accessibility is BIG (2/3)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BA18F-AC55-40FE-944D-CA9FAC75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now refine those areas further:</a:t>
            </a:r>
          </a:p>
          <a:p>
            <a:r>
              <a:rPr lang="en-US" dirty="0"/>
              <a:t>Our physical spaces</a:t>
            </a:r>
          </a:p>
          <a:p>
            <a:pPr lvl="1"/>
            <a:r>
              <a:rPr lang="en-US" dirty="0"/>
              <a:t>Entrances</a:t>
            </a:r>
          </a:p>
          <a:p>
            <a:pPr lvl="1"/>
            <a:r>
              <a:rPr lang="en-US" dirty="0"/>
              <a:t>Stacks</a:t>
            </a:r>
          </a:p>
          <a:p>
            <a:pPr lvl="1"/>
            <a:r>
              <a:rPr lang="en-US" dirty="0"/>
              <a:t>Bathrooms</a:t>
            </a:r>
          </a:p>
          <a:p>
            <a:r>
              <a:rPr lang="en-US" dirty="0"/>
              <a:t>Our people</a:t>
            </a:r>
          </a:p>
          <a:p>
            <a:pPr lvl="1"/>
            <a:r>
              <a:rPr lang="en-US" dirty="0"/>
              <a:t>Patrons</a:t>
            </a:r>
          </a:p>
          <a:p>
            <a:pPr lvl="1"/>
            <a:r>
              <a:rPr lang="en-US" dirty="0"/>
              <a:t>Staff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803C7-8784-478D-A6DA-716AA2150446}"/>
              </a:ext>
            </a:extLst>
          </p:cNvPr>
          <p:cNvSpPr/>
          <p:nvPr/>
        </p:nvSpPr>
        <p:spPr>
          <a:xfrm>
            <a:off x="5891471" y="1673191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lvl="0" indent="-257175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Our holdings</a:t>
            </a:r>
          </a:p>
          <a:p>
            <a:pPr marL="627063" lvl="1" indent="-284163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Physical</a:t>
            </a:r>
          </a:p>
          <a:p>
            <a:pPr marL="627063" lvl="1" indent="-284163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Electronic</a:t>
            </a:r>
          </a:p>
          <a:p>
            <a:pPr marL="257175" lvl="0" indent="-257175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Our technology</a:t>
            </a:r>
          </a:p>
          <a:p>
            <a:pPr marL="714375" lvl="1" indent="-257175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Hardware</a:t>
            </a:r>
          </a:p>
          <a:p>
            <a:pPr marL="714375" lvl="1" indent="-257175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Homegrown applications</a:t>
            </a:r>
          </a:p>
          <a:p>
            <a:pPr marL="714375" lvl="1" indent="-257175" defTabSz="685800">
              <a:spcBef>
                <a:spcPct val="20000"/>
              </a:spcBef>
              <a:buClr>
                <a:srgbClr val="D445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  <a:ea typeface="Sherman Sans Book" pitchFamily="50" charset="0"/>
              </a:rPr>
              <a:t>Vendor applications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E9DD0-AD11-4551-ABBB-7611D3328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16B5-E03A-40F9-A295-D2F75C5E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Accessibility is BIG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7236-843B-4820-BCB5-726D2BCB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 have many working parts with further working parts underneath. </a:t>
            </a:r>
          </a:p>
          <a:p>
            <a:pPr marL="0" indent="0">
              <a:buNone/>
            </a:pPr>
            <a:r>
              <a:rPr lang="en-US" dirty="0"/>
              <a:t>We have multiple stakeholders involved both internal and external to the libraries.</a:t>
            </a:r>
          </a:p>
          <a:p>
            <a:pPr marL="0" indent="0">
              <a:buNone/>
            </a:pPr>
            <a:r>
              <a:rPr lang="en-US" dirty="0"/>
              <a:t>Each part has different challenges to address.</a:t>
            </a:r>
          </a:p>
          <a:p>
            <a:pPr marL="0" indent="0">
              <a:buNone/>
            </a:pPr>
            <a:r>
              <a:rPr lang="en-US" dirty="0"/>
              <a:t>It's easy to be overwhelmed.</a:t>
            </a:r>
          </a:p>
          <a:p>
            <a:pPr marL="0" indent="0">
              <a:buNone/>
            </a:pPr>
            <a:r>
              <a:rPr lang="en-US" dirty="0"/>
              <a:t>And oops, we forgot to mention accessibility in </a:t>
            </a:r>
            <a:r>
              <a:rPr lang="en-US" b="1" dirty="0">
                <a:solidFill>
                  <a:schemeClr val="accent4"/>
                </a:solidFill>
              </a:rPr>
              <a:t>services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policies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events</a:t>
            </a:r>
            <a:r>
              <a:rPr lang="en-US" dirty="0"/>
              <a:t>, and probably a lot more aspects too.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/>
              <a:t>Library accessibility </a:t>
            </a:r>
            <a:r>
              <a:rPr lang="en-US" b="1" dirty="0">
                <a:solidFill>
                  <a:schemeClr val="accent4"/>
                </a:solidFill>
              </a:rPr>
              <a:t>requires the whole library</a:t>
            </a:r>
            <a:r>
              <a:rPr lang="en-US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71F2C-D88E-437B-9994-41C86F54E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A31B-E13B-4B0C-93EF-92E0B0D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Disability is Diverse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B1BB-CC53-4731-A174-9399D1D7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dirty="0"/>
              <a:t>We break down disability often by type (mobility, sensory, cognitive) but each individual exhibits a </a:t>
            </a:r>
            <a:r>
              <a:rPr lang="en-US" b="1" dirty="0">
                <a:solidFill>
                  <a:schemeClr val="accent4"/>
                </a:solidFill>
              </a:rPr>
              <a:t>gamut of strengths and difficulties</a:t>
            </a:r>
            <a:r>
              <a:rPr lang="en-US" dirty="0"/>
              <a:t>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What does it mean for something to be </a:t>
            </a:r>
            <a:r>
              <a:rPr lang="en-US" b="1" dirty="0">
                <a:solidFill>
                  <a:schemeClr val="accent4"/>
                </a:solidFill>
              </a:rPr>
              <a:t>truly accessible</a:t>
            </a:r>
            <a:r>
              <a:rPr lang="en-US" dirty="0"/>
              <a:t>?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Must everything work for everyone?</a:t>
            </a:r>
          </a:p>
          <a:p>
            <a:pPr marL="0" indent="0" algn="r">
              <a:spcBef>
                <a:spcPts val="3000"/>
              </a:spcBef>
              <a:buNone/>
            </a:pPr>
            <a:r>
              <a:rPr lang="en-US" dirty="0"/>
              <a:t>There are reasons we talk about </a:t>
            </a:r>
            <a:r>
              <a:rPr lang="en-US" b="1" dirty="0">
                <a:solidFill>
                  <a:schemeClr val="accent4"/>
                </a:solidFill>
              </a:rPr>
              <a:t>reasonable accommodations</a:t>
            </a:r>
            <a:r>
              <a:rPr lang="en-US" dirty="0"/>
              <a:t>.</a:t>
            </a:r>
          </a:p>
          <a:p>
            <a:pPr marL="0" indent="0">
              <a:spcBef>
                <a:spcPts val="3000"/>
              </a:spcBef>
              <a:buNone/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C7843-59FA-4788-BA37-4F0FC83A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19EC-3F72-433A-BEB1-9F8C77EE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Carrot versus Stick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CC0EB-375A-4C81-8AC7-346E2F2C6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often have to push people to make things accessible: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Carrot Method:</a:t>
            </a:r>
            <a:br>
              <a:rPr lang="en-US" dirty="0"/>
            </a:br>
            <a:r>
              <a:rPr lang="en-US" dirty="0"/>
              <a:t>Accessibility is a good thing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Stick Method:</a:t>
            </a:r>
            <a:br>
              <a:rPr lang="en-US" dirty="0"/>
            </a:br>
            <a:r>
              <a:rPr lang="en-US" dirty="0"/>
              <a:t>Punishment if you don't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People prefer the carrot method but we often get agreement but no follow-through. Stick gets follow-through but complaints.</a:t>
            </a:r>
          </a:p>
        </p:txBody>
      </p:sp>
      <p:grpSp>
        <p:nvGrpSpPr>
          <p:cNvPr id="11" name="Group 10" descr="A sequence of a wooden stick, a donkey, and a carrot">
            <a:extLst>
              <a:ext uri="{FF2B5EF4-FFF2-40B4-BE49-F238E27FC236}">
                <a16:creationId xmlns:a16="http://schemas.microsoft.com/office/drawing/2014/main" id="{1E1E6AEF-EAA2-47C5-9B54-8BED7DE430A9}"/>
              </a:ext>
            </a:extLst>
          </p:cNvPr>
          <p:cNvGrpSpPr/>
          <p:nvPr/>
        </p:nvGrpSpPr>
        <p:grpSpPr>
          <a:xfrm>
            <a:off x="6235658" y="1882541"/>
            <a:ext cx="5061607" cy="2164080"/>
            <a:chOff x="3627976" y="2173455"/>
            <a:chExt cx="5944671" cy="2404641"/>
          </a:xfrm>
        </p:grpSpPr>
        <p:pic>
          <p:nvPicPr>
            <p:cNvPr id="10" name="Picture 9" descr="A wooden stick">
              <a:extLst>
                <a:ext uri="{FF2B5EF4-FFF2-40B4-BE49-F238E27FC236}">
                  <a16:creationId xmlns:a16="http://schemas.microsoft.com/office/drawing/2014/main" id="{E29AC859-D9E4-4D3E-91E5-E146C4729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99663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362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11708">
              <a:off x="3169823" y="2631608"/>
              <a:ext cx="1832614" cy="916307"/>
            </a:xfrm>
            <a:prstGeom prst="rect">
              <a:avLst/>
            </a:prstGeom>
          </p:spPr>
        </p:pic>
        <p:pic>
          <p:nvPicPr>
            <p:cNvPr id="6" name="Picture 5" descr="A donkey">
              <a:extLst>
                <a:ext uri="{FF2B5EF4-FFF2-40B4-BE49-F238E27FC236}">
                  <a16:creationId xmlns:a16="http://schemas.microsoft.com/office/drawing/2014/main" id="{7391C14B-52ED-4A80-85B1-1C009F99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440" y="2279904"/>
              <a:ext cx="2865120" cy="2298192"/>
            </a:xfrm>
            <a:prstGeom prst="rect">
              <a:avLst/>
            </a:prstGeom>
          </p:spPr>
        </p:pic>
        <p:pic>
          <p:nvPicPr>
            <p:cNvPr id="8" name="Picture 7" descr="A carrot">
              <a:extLst>
                <a:ext uri="{FF2B5EF4-FFF2-40B4-BE49-F238E27FC236}">
                  <a16:creationId xmlns:a16="http://schemas.microsoft.com/office/drawing/2014/main" id="{2F00156F-A4BC-451D-ABE3-3DF0500C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5558">
              <a:off x="7010400" y="2374653"/>
              <a:ext cx="2562247" cy="1182370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4C583B5-2E97-432A-A558-EEE0AC99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OCR New Cases by Month (March 2014 – March 2019) </a:t>
            </a:r>
          </a:p>
        </p:txBody>
      </p:sp>
      <p:graphicFrame>
        <p:nvGraphicFramePr>
          <p:cNvPr id="7" name="Chart 6" title="Number of new cases opened by the Office of Civil Rights by Month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848258"/>
              </p:ext>
            </p:extLst>
          </p:nvPr>
        </p:nvGraphicFramePr>
        <p:xfrm>
          <a:off x="609600" y="1142799"/>
          <a:ext cx="10972799" cy="432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5477741"/>
            <a:ext cx="1097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Accessibility cases for Postsecondary Institutions </a:t>
            </a:r>
            <a:r>
              <a:rPr lang="en-US" sz="2000" dirty="0">
                <a:hlinkClick r:id="rId4"/>
              </a:rPr>
              <a:t>https://www2.ed.gov/about/offices/list/ocr/docs/investigations/open-investigations/dis1.html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5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3C95-B632-41D9-B7A2-A0096A7E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Elephant Under the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002F-DEBE-4C32-9A74-E8D8DA53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Assuming all is working, live captioning should appear below this slide and all others. </a:t>
            </a:r>
          </a:p>
          <a:p>
            <a:pPr marL="0" indent="0">
              <a:buNone/>
            </a:pPr>
            <a:r>
              <a:rPr lang="en-US" dirty="0"/>
              <a:t>This is an AI feature found in Office 365 for PowerPoint.</a:t>
            </a:r>
          </a:p>
          <a:p>
            <a:pPr marL="0" indent="0">
              <a:buNone/>
            </a:pPr>
            <a:r>
              <a:rPr lang="en-US" dirty="0"/>
              <a:t>It’s not perfect and provides no transcripts, but let’s give it a whirl.</a:t>
            </a:r>
          </a:p>
        </p:txBody>
      </p:sp>
      <p:grpSp>
        <p:nvGrpSpPr>
          <p:cNvPr id="8" name="Group 7" descr="Screenshot of the PowerPoint 365 Slide Show pane of the ribbon. The subtitle controls are highlighted.">
            <a:extLst>
              <a:ext uri="{FF2B5EF4-FFF2-40B4-BE49-F238E27FC236}">
                <a16:creationId xmlns:a16="http://schemas.microsoft.com/office/drawing/2014/main" id="{6E62DA3D-5CA4-4331-80FB-C3450FEA5049}"/>
              </a:ext>
            </a:extLst>
          </p:cNvPr>
          <p:cNvGrpSpPr/>
          <p:nvPr/>
        </p:nvGrpSpPr>
        <p:grpSpPr>
          <a:xfrm>
            <a:off x="791422" y="3609020"/>
            <a:ext cx="10508193" cy="1644121"/>
            <a:chOff x="791422" y="3609020"/>
            <a:chExt cx="10508193" cy="16441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16319B-D4B5-44DE-85CE-BD29198BD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422" y="3826244"/>
              <a:ext cx="10258425" cy="12096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2F60E5-4FB5-41A4-8EA7-E44F3D6D6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9">
              <a:off x="9229034" y="3609020"/>
              <a:ext cx="2070581" cy="1644121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F8CE8-29AF-449F-91FE-812F4E7C4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264DE5-A697-4BF5-93AD-DB0CB9A73E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Cases, More Complaints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42415"/>
            <a:ext cx="10972800" cy="166199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Despite differing priorities from the presidency, the Office of Civil Rights are increasing the number of cases they oversee.</a:t>
            </a:r>
          </a:p>
          <a:p>
            <a:pPr marL="0" indent="0">
              <a:buNone/>
            </a:pPr>
            <a:r>
              <a:rPr lang="en-US" dirty="0"/>
              <a:t>They’re managing this by changing how they handle cases.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2719679"/>
            <a:ext cx="5486400" cy="2862322"/>
          </a:xfrm>
          <a:prstGeom prst="rect">
            <a:avLst/>
          </a:prstGeom>
        </p:spPr>
        <p:txBody>
          <a:bodyPr vert="horz" wrap="square" lIns="91440" tIns="137160" rIns="91440" bIns="45720" rtlCol="0">
            <a:sp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1pPr>
            <a:lvl2pPr marL="627063" indent="-284163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2pPr>
            <a:lvl3pPr marL="966788" indent="-280988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3pPr>
            <a:lvl4pPr marL="1319213" indent="-290513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4pPr>
            <a:lvl5pPr marL="1658938" indent="-287338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Previously:</a:t>
            </a:r>
          </a:p>
          <a:p>
            <a:r>
              <a:rPr lang="en-US" dirty="0"/>
              <a:t>OCR confirms complaint</a:t>
            </a:r>
          </a:p>
          <a:p>
            <a:r>
              <a:rPr lang="en-US" dirty="0"/>
              <a:t>OCR performs audit</a:t>
            </a:r>
          </a:p>
          <a:p>
            <a:r>
              <a:rPr lang="en-US" dirty="0"/>
              <a:t>University must respond</a:t>
            </a:r>
          </a:p>
          <a:p>
            <a:r>
              <a:rPr lang="en-US" dirty="0"/>
              <a:t>Ongoing talks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14737" y="2719679"/>
            <a:ext cx="5967663" cy="3231654"/>
          </a:xfrm>
          <a:prstGeom prst="rect">
            <a:avLst/>
          </a:prstGeom>
        </p:spPr>
        <p:txBody>
          <a:bodyPr vert="horz" wrap="square" lIns="91440" tIns="137160" rIns="91440" bIns="45720" rtlCol="0">
            <a:sp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1pPr>
            <a:lvl2pPr marL="627063" indent="-284163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2pPr>
            <a:lvl3pPr marL="966788" indent="-280988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3pPr>
            <a:lvl4pPr marL="1319213" indent="-290513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4pPr>
            <a:lvl5pPr marL="1658938" indent="-287338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Franklin Gothic Medium" panose="020B0603020102020204" pitchFamily="34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Now:</a:t>
            </a:r>
          </a:p>
          <a:p>
            <a:r>
              <a:rPr lang="en-US" dirty="0"/>
              <a:t>OCR confirms complaint</a:t>
            </a:r>
          </a:p>
          <a:p>
            <a:r>
              <a:rPr lang="en-US" dirty="0"/>
              <a:t>University is given heads up to perform audit and improve</a:t>
            </a:r>
          </a:p>
          <a:p>
            <a:r>
              <a:rPr lang="en-US" dirty="0"/>
              <a:t>University must responds by given date to show permanent 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You should get ready for </a:t>
            </a:r>
            <a:r>
              <a:rPr lang="en-US" sz="3600" b="1" dirty="0">
                <a:solidFill>
                  <a:schemeClr val="accent4"/>
                </a:solidFill>
              </a:rPr>
              <a:t>WHEN</a:t>
            </a:r>
            <a:r>
              <a:rPr lang="en-US" sz="3600" dirty="0"/>
              <a:t> not </a:t>
            </a:r>
            <a:r>
              <a:rPr lang="en-US" sz="3600" b="1" dirty="0">
                <a:solidFill>
                  <a:schemeClr val="accent4"/>
                </a:solidFill>
              </a:rPr>
              <a:t>IF</a:t>
            </a:r>
            <a:r>
              <a:rPr lang="en-US" sz="3600" dirty="0"/>
              <a:t> an accessibility complaint comes your way…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Odds Say…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1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DDA4-D018-46B6-A769-799FE955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So Many Accessibility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63CA-EE88-433D-9A40-E57F293D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MYTH: If a product is inaccessible, we can’t ever use it.</a:t>
            </a:r>
          </a:p>
          <a:p>
            <a:pPr lvl="1"/>
            <a:r>
              <a:rPr lang="en-US" dirty="0"/>
              <a:t>Reasonable accommodations suffice, and some exceptions exist.</a:t>
            </a:r>
          </a:p>
          <a:p>
            <a:pPr lvl="1"/>
            <a:r>
              <a:rPr lang="en-US" dirty="0"/>
              <a:t>When should we start burning our books?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MYTH: Accessibility standards are objective and unbiased.</a:t>
            </a:r>
          </a:p>
          <a:p>
            <a:pPr lvl="1"/>
            <a:r>
              <a:rPr lang="en-US" dirty="0"/>
              <a:t>They are based on lab settings under strict controls. </a:t>
            </a:r>
          </a:p>
          <a:p>
            <a:pPr lvl="1"/>
            <a:r>
              <a:rPr lang="en-US" dirty="0"/>
              <a:t>Humans and usage contexts vary.</a:t>
            </a:r>
          </a:p>
          <a:p>
            <a:pPr lvl="1"/>
            <a:r>
              <a:rPr lang="en-US" dirty="0"/>
              <a:t>WCAG overwhelmingly addresses visual issues and has little to say about cognitive disability.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39BA9-E76C-4EB0-B8EA-1F3FDB21B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7F8525-8B7F-4C7B-9656-1AB3D8B620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With the challenges in mind, how do we ensure disability access in libraries?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62CA35-E847-4751-9B31-C335B6FC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aside, to the future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79A90-0620-46E6-A192-C3FD9C2CF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9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F77F1-5493-44DD-854B-8B3CC8CD23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74320"/>
            <a:ext cx="10972800" cy="57607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Do you know what the #1 thing you can do right now to make library spaces more accessible?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76952B-B04C-4935-9B4B-88501114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75211"/>
            <a:ext cx="10972800" cy="875217"/>
          </a:xfrm>
        </p:spPr>
        <p:txBody>
          <a:bodyPr/>
          <a:lstStyle/>
          <a:p>
            <a:r>
              <a:rPr lang="en-US" dirty="0"/>
              <a:t>A simple step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E1B8ABF-B9F9-4487-A611-3F9A87F27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4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04ECF-33EB-41AB-BB64-B44BEAB8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Use the Microphone (1/3)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CA949-1C79-40B9-8A27-73AC6C3F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accessible library future means we </a:t>
            </a:r>
            <a:r>
              <a:rPr lang="en-US" b="1" dirty="0">
                <a:solidFill>
                  <a:schemeClr val="accent4"/>
                </a:solidFill>
              </a:rPr>
              <a:t>always use the microphone</a:t>
            </a:r>
            <a:r>
              <a:rPr lang="en-US" b="1" dirty="0"/>
              <a:t> </a:t>
            </a:r>
            <a:r>
              <a:rPr lang="en-US" dirty="0"/>
              <a:t>whenever one is available:</a:t>
            </a:r>
          </a:p>
          <a:p>
            <a:r>
              <a:rPr lang="en-US" dirty="0"/>
              <a:t>At conferences </a:t>
            </a:r>
          </a:p>
          <a:p>
            <a:r>
              <a:rPr lang="en-US" dirty="0"/>
              <a:t>At large staff meetings</a:t>
            </a:r>
          </a:p>
          <a:p>
            <a:r>
              <a:rPr lang="en-US" dirty="0"/>
              <a:t>At campus events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B074-6C2B-4358-AD71-6845215FC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04ECF-33EB-41AB-BB64-B44BEAB8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Use the Microphone (2/3)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CA949-1C79-40B9-8A27-73AC6C3F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en-US" dirty="0"/>
              <a:t>Benefits:</a:t>
            </a:r>
          </a:p>
          <a:p>
            <a:r>
              <a:rPr lang="en-US" dirty="0"/>
              <a:t>Supports many people with auditory and attentional issues</a:t>
            </a:r>
          </a:p>
          <a:p>
            <a:r>
              <a:rPr lang="en-US" dirty="0"/>
              <a:t>Benefits people with temporary hearing issues</a:t>
            </a:r>
          </a:p>
          <a:p>
            <a:r>
              <a:rPr lang="en-US" dirty="0"/>
              <a:t>Multiple sound outputs as opposed to a single mouth</a:t>
            </a:r>
          </a:p>
          <a:p>
            <a:r>
              <a:rPr lang="en-US" dirty="0"/>
              <a:t>Is a first step to live captioning (</a:t>
            </a:r>
            <a:r>
              <a:rPr lang="en-US" b="1" dirty="0">
                <a:solidFill>
                  <a:schemeClr val="accent4"/>
                </a:solidFill>
              </a:rPr>
              <a:t>advocate for that next!</a:t>
            </a:r>
            <a:r>
              <a:rPr lang="en-US" b="1" dirty="0"/>
              <a:t>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157C8-56C6-4ADD-A095-8D85F8358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4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04ECF-33EB-41AB-BB64-B44BEAB8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Use the Microphone (3/3)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CA949-1C79-40B9-8A27-73AC6C3F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we need people to advocate for microphones:</a:t>
            </a:r>
          </a:p>
          <a:p>
            <a:r>
              <a:rPr lang="en-US" dirty="0"/>
              <a:t>Demand sound systems, especially for conferences</a:t>
            </a:r>
          </a:p>
          <a:p>
            <a:r>
              <a:rPr lang="en-US" dirty="0"/>
              <a:t>Fund support for personnel and ongoing technology maintenance</a:t>
            </a:r>
          </a:p>
          <a:p>
            <a:r>
              <a:rPr lang="en-US" dirty="0"/>
              <a:t>Give trainings on how to use a microphone and running systems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176235-FB34-4021-8C1B-9F5FB7C0F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4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A82E-F376-4CF9-BD09-93C0E207E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274320"/>
            <a:ext cx="11352997" cy="576072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600" b="1" dirty="0">
                <a:solidFill>
                  <a:schemeClr val="accent4"/>
                </a:solidFill>
              </a:rPr>
              <a:t>Any library person can advocate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dirty="0"/>
              <a:t>for microphone usage.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600" dirty="0"/>
              <a:t>	It's a </a:t>
            </a:r>
            <a:r>
              <a:rPr lang="en-US" sz="3600" b="1" dirty="0">
                <a:solidFill>
                  <a:schemeClr val="accent4"/>
                </a:solidFill>
              </a:rPr>
              <a:t>small change </a:t>
            </a:r>
            <a:r>
              <a:rPr lang="en-US" sz="3600" dirty="0"/>
              <a:t>with </a:t>
            </a:r>
            <a:r>
              <a:rPr lang="en-US" sz="3600" b="1" dirty="0">
                <a:solidFill>
                  <a:schemeClr val="accent4"/>
                </a:solidFill>
              </a:rPr>
              <a:t>big implications</a:t>
            </a:r>
            <a:r>
              <a:rPr lang="en-US" sz="3600" dirty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600" dirty="0"/>
              <a:t>		But </a:t>
            </a:r>
            <a:r>
              <a:rPr lang="en-US" sz="3600" b="1" dirty="0">
                <a:solidFill>
                  <a:schemeClr val="accent4"/>
                </a:solidFill>
              </a:rPr>
              <a:t>we can do more </a:t>
            </a:r>
            <a:r>
              <a:rPr lang="en-US" sz="3600" dirty="0"/>
              <a:t>with the right actions.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600" dirty="0"/>
              <a:t>			That's what I'm here to </a:t>
            </a:r>
            <a:r>
              <a:rPr lang="en-US" sz="3600" b="1" dirty="0">
                <a:solidFill>
                  <a:schemeClr val="accent4"/>
                </a:solidFill>
              </a:rPr>
              <a:t>discuss today</a:t>
            </a:r>
            <a:r>
              <a:rPr lang="en-US" sz="3600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A049B4-3B9E-4720-A18B-73C56656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changes are only the beginning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C5C1F-DBE6-4CFD-AE01-6FAB99C48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FCE3B5-BCA0-4816-BF1F-F78B75097C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The rest of this talk focuses mostly on </a:t>
            </a:r>
            <a:r>
              <a:rPr lang="en-US" b="1" dirty="0">
                <a:solidFill>
                  <a:schemeClr val="accent4"/>
                </a:solidFill>
              </a:rPr>
              <a:t>what we do at SU Libraries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dirty="0"/>
              <a:t>Before that, let’s speak briefly about </a:t>
            </a:r>
            <a:r>
              <a:rPr lang="en-US" b="1" dirty="0">
                <a:solidFill>
                  <a:schemeClr val="accent4"/>
                </a:solidFill>
              </a:rPr>
              <a:t>library buildings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4"/>
                </a:solidFill>
              </a:rPr>
              <a:t>people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8BC93-5F71-4020-BB34-DF1D24AF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Talk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744BF-DAD3-408B-9F75-ED1211B0A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44D1-D0CE-4FFF-8B53-8396F830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Myself: My Job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555C60-4C5A-4D5A-8398-5C9B0B447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am the Inclusion and Accessibility Librarian (</a:t>
            </a:r>
            <a:r>
              <a:rPr lang="en-US" b="1" dirty="0">
                <a:solidFill>
                  <a:schemeClr val="accent4"/>
                </a:solidFill>
              </a:rPr>
              <a:t>first position of its kind</a:t>
            </a:r>
            <a:r>
              <a:rPr lang="en-US" dirty="0"/>
              <a:t>) at Syracuse University Libraries.</a:t>
            </a:r>
          </a:p>
          <a:p>
            <a:pPr marL="0" indent="0">
              <a:buNone/>
            </a:pPr>
            <a:r>
              <a:rPr lang="en-US" dirty="0"/>
              <a:t>Duties include:</a:t>
            </a:r>
          </a:p>
          <a:p>
            <a:r>
              <a:rPr lang="en-US" sz="3000" dirty="0"/>
              <a:t>Critical leadership role in fostering an inclusive culture and expanding the Libraries’ accessibility services</a:t>
            </a:r>
          </a:p>
          <a:p>
            <a:r>
              <a:rPr lang="en-US" sz="3000" dirty="0"/>
              <a:t>Guiding and supporting efforts to promote inclusion and accessibility including planning, assessment, and advocacy</a:t>
            </a:r>
          </a:p>
          <a:p>
            <a:r>
              <a:rPr lang="en-US" sz="3000" dirty="0">
                <a:solidFill>
                  <a:prstClr val="black"/>
                </a:solidFill>
              </a:rPr>
              <a:t>Be the Libraries' expert on accessibility and oversee the Libraries’ assistive technology and accessibility services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4E839-4A6C-4378-9E3C-01B73D56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Photo of the inaccessible book shelves in the Long Island City library. Stairs next to the shelves are the only means of access.">
            <a:extLst>
              <a:ext uri="{FF2B5EF4-FFF2-40B4-BE49-F238E27FC236}">
                <a16:creationId xmlns:a16="http://schemas.microsoft.com/office/drawing/2014/main" id="{36E570F3-EDD7-4CFA-B01E-A9321298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Inaccessible Library of Long Island 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4C7D8-A473-4A27-8EC2-30F09B96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2416"/>
            <a:ext cx="723169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brand new $41.5 million public library in Long Island City is an accessibility abomination:</a:t>
            </a:r>
          </a:p>
          <a:p>
            <a:r>
              <a:rPr lang="en-US" dirty="0"/>
              <a:t>Inaccessible shelving</a:t>
            </a:r>
          </a:p>
          <a:p>
            <a:r>
              <a:rPr lang="en-US" dirty="0"/>
              <a:t>5-story building with ONE elevator</a:t>
            </a:r>
          </a:p>
          <a:p>
            <a:r>
              <a:rPr lang="en-US" dirty="0"/>
              <a:t>Designers are ignoring the issue: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82DCA-65C8-4462-923C-3E5DB606D53F}"/>
              </a:ext>
            </a:extLst>
          </p:cNvPr>
          <p:cNvSpPr/>
          <p:nvPr/>
        </p:nvSpPr>
        <p:spPr>
          <a:xfrm>
            <a:off x="876748" y="4257884"/>
            <a:ext cx="10536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 defTabSz="685800">
              <a:spcBef>
                <a:spcPct val="20000"/>
              </a:spcBef>
              <a:buClr>
                <a:srgbClr val="D44500"/>
              </a:buClr>
            </a:pPr>
            <a:r>
              <a:rPr lang="en-US" sz="2400" dirty="0">
                <a:solidFill>
                  <a:prstClr val="black"/>
                </a:solidFill>
              </a:rPr>
              <a:t>“To be honest, we hadn’t thought, ‘O.K. we have to provide an exactly equivalent browsing experience. This will be a new standard for libraries, and that’s great. But that doesn’t mean it’s a flaw in the design. It’s an evolution.”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297A3-8990-41FE-AD07-9833F8891546}"/>
              </a:ext>
            </a:extLst>
          </p:cNvPr>
          <p:cNvSpPr/>
          <p:nvPr/>
        </p:nvSpPr>
        <p:spPr>
          <a:xfrm>
            <a:off x="609600" y="5630918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2"/>
              </a:rPr>
              <a:t>https://www.nytimes.com/2019/11/05/nyregion/long-island-city-library.html</a:t>
            </a:r>
            <a:endParaRPr lang="en-US" sz="2000" dirty="0"/>
          </a:p>
        </p:txBody>
      </p:sp>
      <p:pic>
        <p:nvPicPr>
          <p:cNvPr id="7" name="Picture 6" descr="Photo of the inaccessible book shelves at the Long Island City Library. Stairs nearby are the only means of access.">
            <a:extLst>
              <a:ext uri="{FF2B5EF4-FFF2-40B4-BE49-F238E27FC236}">
                <a16:creationId xmlns:a16="http://schemas.microsoft.com/office/drawing/2014/main" id="{1FFBA046-88E8-4045-8D2D-5820F433F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64" y="1310199"/>
            <a:ext cx="3867862" cy="257983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25B0FD-D4A0-4417-9C91-2D0C96632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264DE5-A697-4BF5-93AD-DB0CB9A73E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2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7F78FD-9539-47F3-A11F-589A1840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Buildings – The New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7B5CD-04D1-4B04-9387-1CA4E308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American with Disabilities Act (ADA) was passed 29 years ago.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There is no excuse now for new buildings to lack ramps, motorized doors, accessible restrooms, elevators, and more.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It still happens though. You can prevent it:</a:t>
            </a:r>
          </a:p>
          <a:p>
            <a:pPr lvl="1"/>
            <a:r>
              <a:rPr lang="en-US" dirty="0"/>
              <a:t>Involve disabled patrons and staff in building design reviews </a:t>
            </a:r>
            <a:r>
              <a:rPr lang="en-US" b="1" dirty="0">
                <a:solidFill>
                  <a:schemeClr val="accent4"/>
                </a:solidFill>
              </a:rPr>
              <a:t>from the start </a:t>
            </a:r>
            <a:r>
              <a:rPr lang="en-US" dirty="0"/>
              <a:t>(easier to catch hard to undo errors early!)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Treat the ADA guidelines as a minimum. Aim to go beyond.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47DA-018E-436F-9DC5-BA2E3D0C3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8973-4E52-4AFB-9C1F-D8F6F383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Buildings – The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1E33-8036-4E28-8533-C8847DF00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learn to make any existing buildings better. You just need to ask the right people.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Ask disabled patrons do accessibility reviews of key locations:</a:t>
            </a:r>
          </a:p>
          <a:p>
            <a:pPr lvl="1"/>
            <a:r>
              <a:rPr lang="en-US" dirty="0"/>
              <a:t>Can a blind patron navigate from entrance to the info desk?</a:t>
            </a:r>
          </a:p>
          <a:p>
            <a:pPr lvl="1"/>
            <a:r>
              <a:rPr lang="en-US" dirty="0"/>
              <a:t>Are the stacks wide enough to accommodate wheelchairs?</a:t>
            </a:r>
          </a:p>
          <a:p>
            <a:pPr lvl="1"/>
            <a:r>
              <a:rPr lang="en-US" dirty="0"/>
              <a:t>Is the modular furniture always left in a chaotic mess?</a:t>
            </a:r>
          </a:p>
          <a:p>
            <a:pPr lvl="1"/>
            <a:r>
              <a:rPr lang="en-US" dirty="0"/>
              <a:t>Do your Braille signs say what you hope they say?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BED03-23CA-444A-B0BF-C4F0D97DF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FBAF-8537-49E8-A2DC-943CC57B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your Patrons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A635A-08E7-4E47-ADD2-6827F49D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2416"/>
            <a:ext cx="11277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Last January, we held a staff training in which a panel of library patrons with disabilities discussed their experiences at SU Libraries.</a:t>
            </a:r>
          </a:p>
          <a:p>
            <a:pPr lvl="1"/>
            <a:r>
              <a:rPr lang="en-US" dirty="0"/>
              <a:t>Most attended training we have ever had</a:t>
            </a:r>
          </a:p>
          <a:p>
            <a:pPr lvl="1"/>
            <a:r>
              <a:rPr lang="en-US" dirty="0"/>
              <a:t>The audience AND panelists stayed late for more discussion</a:t>
            </a:r>
          </a:p>
          <a:p>
            <a:pPr lvl="1"/>
            <a:r>
              <a:rPr lang="en-US" dirty="0"/>
              <a:t>Lots of ideas generated (just need to follow through)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/>
              <a:t>Lesson: </a:t>
            </a:r>
            <a:r>
              <a:rPr lang="en-US" b="1" dirty="0">
                <a:solidFill>
                  <a:schemeClr val="accent4"/>
                </a:solidFill>
              </a:rPr>
              <a:t>Learn from your patrons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BD2D0-73D0-4431-A75F-0DAE409CB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42C3-397D-497B-951D-BB0DB4F1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are People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59ED-8390-474D-838A-3A39AD6A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Accessibility applies to all people, including library staff.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Do not neglect them when considering:</a:t>
            </a:r>
          </a:p>
          <a:p>
            <a:pPr lvl="1"/>
            <a:r>
              <a:rPr lang="en-US" dirty="0"/>
              <a:t>Designing accommodation policies</a:t>
            </a:r>
          </a:p>
          <a:p>
            <a:pPr lvl="1"/>
            <a:r>
              <a:rPr lang="en-US" dirty="0"/>
              <a:t>Purchasing furniture</a:t>
            </a:r>
          </a:p>
          <a:p>
            <a:pPr lvl="1"/>
            <a:r>
              <a:rPr lang="en-US" dirty="0"/>
              <a:t>Adopting software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Most importantly, respect work-life balance and promote self-care and well being for physical and mental health.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38CFC-AEE2-4323-902E-D73FE844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4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1E25AC-6966-4442-97B7-0D1E0D17D9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So what are some of the ways SU Libraries strives for increased accessibility to our patrons and staff?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267FF0-E57D-4150-B0BA-CEFE22D6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at SU Libraries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6011E-CF31-4766-96FB-F6CC17D16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264DE5-A697-4BF5-93AD-DB0CB9A73E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for Faculty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04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DED2-BD36-4F94-8F38-C3F5B15D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Syracuse University ICT Accessibility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08FD-B632-4381-88E0-B3AE61EE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42416"/>
            <a:ext cx="11177847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and Communication Technology (ICT) Accessibility Policy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Went into effect on January 1, 2018</a:t>
            </a:r>
          </a:p>
          <a:p>
            <a:r>
              <a:rPr lang="en-US" dirty="0"/>
              <a:t>All new ICT purchases must meet Section 508 / WCAG 2.x AA</a:t>
            </a:r>
          </a:p>
          <a:p>
            <a:r>
              <a:rPr lang="en-US" dirty="0"/>
              <a:t>Renewals of licensed ICT products must also meet standards</a:t>
            </a:r>
          </a:p>
          <a:p>
            <a:r>
              <a:rPr lang="en-US" dirty="0"/>
              <a:t>Services associated with technologies must be accessible</a:t>
            </a:r>
          </a:p>
          <a:p>
            <a:r>
              <a:rPr lang="en-US" dirty="0"/>
              <a:t>All course materials should be accessible per standards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E1E11-D1A9-47CA-A1CE-1B0DBF138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94561-9821-4F1F-8973-ED02C35BA12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89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4"/>
                </a:solidFill>
              </a:rPr>
              <a:t>Can you do any remediation for us?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commonly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09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this time and probably never, SU Libraries cannot perform remediation (and training on) of classroom materials, </a:t>
            </a:r>
            <a:r>
              <a:rPr lang="en-US" b="1" dirty="0">
                <a:solidFill>
                  <a:schemeClr val="accent4"/>
                </a:solidFill>
              </a:rPr>
              <a:t>even if </a:t>
            </a:r>
            <a:r>
              <a:rPr lang="en-US" dirty="0"/>
              <a:t>they were procured them from the Libraries.</a:t>
            </a:r>
          </a:p>
          <a:p>
            <a:r>
              <a:rPr lang="en-US" dirty="0"/>
              <a:t>We lack the funding, resources, and bandwidth</a:t>
            </a:r>
          </a:p>
          <a:p>
            <a:r>
              <a:rPr lang="en-US" dirty="0"/>
              <a:t>We are much more strict on copyright and fair use</a:t>
            </a:r>
          </a:p>
          <a:p>
            <a:r>
              <a:rPr lang="en-US" dirty="0"/>
              <a:t>Accessibility is everyone’s responsibility</a:t>
            </a:r>
          </a:p>
          <a:p>
            <a:r>
              <a:rPr lang="en-US" dirty="0"/>
              <a:t>Our focus is on patrons with disabilities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 Libraries and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Libraries are committed to making our library resources available and usable to </a:t>
            </a:r>
            <a:r>
              <a:rPr lang="en-US" b="1" dirty="0">
                <a:solidFill>
                  <a:schemeClr val="accent4"/>
                </a:solidFill>
              </a:rPr>
              <a:t>all patrons regardless of abilities</a:t>
            </a:r>
            <a:r>
              <a:rPr lang="en-US" dirty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We are viewed as </a:t>
            </a:r>
            <a:r>
              <a:rPr lang="en-US" b="1" dirty="0">
                <a:solidFill>
                  <a:schemeClr val="accent4"/>
                </a:solidFill>
              </a:rPr>
              <a:t>cutting edge </a:t>
            </a:r>
            <a:r>
              <a:rPr lang="en-US" dirty="0"/>
              <a:t>among other academic libraries.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However, we </a:t>
            </a:r>
            <a:r>
              <a:rPr lang="en-US" b="1" dirty="0">
                <a:solidFill>
                  <a:schemeClr val="accent4"/>
                </a:solidFill>
              </a:rPr>
              <a:t>do not have all the solutions</a:t>
            </a:r>
            <a:r>
              <a:rPr lang="en-US" dirty="0"/>
              <a:t> and it is critical to understand </a:t>
            </a:r>
            <a:r>
              <a:rPr lang="en-US" b="1" dirty="0">
                <a:solidFill>
                  <a:schemeClr val="accent4"/>
                </a:solidFill>
              </a:rPr>
              <a:t>what support we can and cannot provide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Disability Services or Libraries?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Still, the Libraries does provide remediation depending on the nature of the course material if there is a student with a documented print disability indicating an accommodation need.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Who does the remediation depends on the nature of the material:</a:t>
            </a:r>
          </a:p>
          <a:p>
            <a:r>
              <a:rPr lang="en-US" dirty="0"/>
              <a:t>If the course material is being used by all students, then contact ODS about getting the file remediated</a:t>
            </a:r>
          </a:p>
          <a:p>
            <a:r>
              <a:rPr lang="en-US" dirty="0"/>
              <a:t>If the material is supplementary (e.g., choose you’re a book), then the Libraries can provide a remediated version through our Alternate Format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37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4"/>
                </a:solidFill>
              </a:rPr>
              <a:t>Any other help for us?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plea from faculty…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6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Course Materials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Remediating an old scanned copy is nigh impossible, so try finding a newer copy to work with.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If you have difficulty, contact your subject/liaison librarian for help: </a:t>
            </a:r>
            <a:r>
              <a:rPr lang="en-US" dirty="0">
                <a:hlinkClick r:id="rId2"/>
              </a:rPr>
              <a:t>https://library.syr.edu/staff/subjects.php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78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EB8C-A1BE-40BA-B8B5-02953728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Physical Course Reserves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1A79C-6390-4B74-B620-97773132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to proactively remediate all physical items placed on course reserves in case students need accessible versions</a:t>
            </a:r>
          </a:p>
          <a:p>
            <a:r>
              <a:rPr lang="en-US" dirty="0"/>
              <a:t>Still figuring out how to handle checkout of remediated versions:</a:t>
            </a:r>
          </a:p>
          <a:p>
            <a:pPr lvl="1"/>
            <a:r>
              <a:rPr lang="en-US" dirty="0"/>
              <a:t>Maintaining a list at circulation as to who is eligible for access?</a:t>
            </a:r>
          </a:p>
          <a:p>
            <a:pPr lvl="1"/>
            <a:r>
              <a:rPr lang="en-US" dirty="0"/>
              <a:t>Different checkout durations to account for disability?</a:t>
            </a:r>
          </a:p>
          <a:p>
            <a:pPr lvl="1"/>
            <a:r>
              <a:rPr lang="en-US" dirty="0"/>
              <a:t>What about copying of material?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FA907-79FB-4791-A06B-A8E3C9C0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94561-9821-4F1F-8973-ED02C35BA12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for all Patrons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6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Software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computers within SU Libraries comes pre-installed with assistive software to support disabled patrons, including</a:t>
            </a:r>
          </a:p>
          <a:p>
            <a:r>
              <a:rPr lang="en-US" dirty="0"/>
              <a:t>JAWS screen reader and </a:t>
            </a:r>
            <a:r>
              <a:rPr lang="en-US" dirty="0" err="1"/>
              <a:t>ZoomText</a:t>
            </a:r>
            <a:r>
              <a:rPr lang="en-US" dirty="0"/>
              <a:t> magnifier</a:t>
            </a:r>
          </a:p>
          <a:p>
            <a:r>
              <a:rPr lang="en-US" dirty="0"/>
              <a:t>Read &amp; Write Gold</a:t>
            </a:r>
          </a:p>
          <a:p>
            <a:r>
              <a:rPr lang="en-US" dirty="0"/>
              <a:t>Microsoft Accessibility Suite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Eventually, we plan to improve entry points on these PCs for easier use by patrons with disabilities.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81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 123 – Assistive Technology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/>
              <a:t>Room 123 in Bird Library is our assistive technology space where we have additional technologies to further assist disabled patrons.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Room 123 is also a venue for educational tours about what assistive technologies are and how they work.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Currently planning and budgeting for a scanner to support instructors and TAs in producing accessible course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A6B9-95C8-4087-A299-4FC8A181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Shelf Retrieval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08D3-C736-431F-BE51-F5CA1CE8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Patrons can request that a library staff member fetch an item from the library shelves at any time.</a:t>
            </a:r>
          </a:p>
          <a:p>
            <a:r>
              <a:rPr lang="en-US" dirty="0"/>
              <a:t>Already existed prior to policy but has new value.</a:t>
            </a:r>
          </a:p>
          <a:p>
            <a:r>
              <a:rPr lang="en-US" dirty="0"/>
              <a:t>Still lacks the benefit of browsing the shelf to find other titles.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51BE7-8E3C-4788-A188-E19BC3FA9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6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Format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 Library patrons with print access needs can request accessible versions of any print item the library owns or can request.</a:t>
            </a:r>
          </a:p>
          <a:p>
            <a:r>
              <a:rPr lang="en-US" dirty="0"/>
              <a:t>Convert a printed book into an accessible </a:t>
            </a:r>
            <a:r>
              <a:rPr lang="en-US" dirty="0" err="1"/>
              <a:t>ebook</a:t>
            </a:r>
            <a:endParaRPr lang="en-US" dirty="0"/>
          </a:p>
          <a:p>
            <a:r>
              <a:rPr lang="en-US" dirty="0"/>
              <a:t>Provide an accessible PDF of a journal article</a:t>
            </a:r>
          </a:p>
          <a:p>
            <a:r>
              <a:rPr lang="en-US" dirty="0"/>
              <a:t>Scan a chapter from a book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n-US" sz="4400" dirty="0"/>
              <a:t>Cost to the patron: </a:t>
            </a:r>
            <a:r>
              <a:rPr lang="en-US" sz="4400" b="1" dirty="0">
                <a:solidFill>
                  <a:schemeClr val="accent4"/>
                </a:solidFill>
              </a:rPr>
              <a:t>FREE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1E773-3F29-4614-A46C-FAA06541C01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3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D4A5-DD47-430F-9BD7-E6D36898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FB12-7292-4839-9133-9675B1F7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by Ron Figueroa (ILL Manager) and Stephanie </a:t>
            </a:r>
            <a:r>
              <a:rPr lang="en-US" dirty="0" err="1"/>
              <a:t>Helsher</a:t>
            </a:r>
            <a:r>
              <a:rPr lang="en-US" dirty="0"/>
              <a:t> (now at Upstate University) the year before I started</a:t>
            </a:r>
          </a:p>
          <a:p>
            <a:r>
              <a:rPr lang="en-US" dirty="0"/>
              <a:t>The few equivalent programs we know of include one limited effort at UC Berkeley libraries and the Ontario academic libraries’ Scholars Portal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537E3-A017-46C2-B0BC-CC1BC7A17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94561-9821-4F1F-8973-ED02C35BA12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8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Civil Rights Accessibility Complaint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42416"/>
            <a:ext cx="11352997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late 2017, the Department of Education’s Office of Civil Rights issued an accessibility complaint to Syracuse University.</a:t>
            </a:r>
          </a:p>
          <a:p>
            <a:pPr marL="3657600" indent="0">
              <a:buNone/>
            </a:pPr>
            <a:r>
              <a:rPr lang="en-US" dirty="0"/>
              <a:t>This triggered a comprehensive audit and remediation of </a:t>
            </a:r>
            <a:r>
              <a:rPr lang="en-US" b="1" dirty="0">
                <a:solidFill>
                  <a:schemeClr val="accent4"/>
                </a:solidFill>
              </a:rPr>
              <a:t>all of our web content</a:t>
            </a:r>
            <a:r>
              <a:rPr lang="en-US" dirty="0"/>
              <a:t>:</a:t>
            </a:r>
          </a:p>
          <a:p>
            <a:pPr marL="3943350" indent="-285750"/>
            <a:r>
              <a:rPr lang="en-US" dirty="0"/>
              <a:t>Library website…</a:t>
            </a:r>
          </a:p>
          <a:p>
            <a:pPr marL="3943350" indent="-285750"/>
            <a:r>
              <a:rPr lang="en-US" dirty="0"/>
              <a:t>Discovery systems…</a:t>
            </a:r>
          </a:p>
          <a:p>
            <a:pPr marL="3943350" indent="-285750"/>
            <a:r>
              <a:rPr lang="en-US" dirty="0"/>
              <a:t>LibGuides…</a:t>
            </a:r>
          </a:p>
          <a:p>
            <a:pPr marL="3943350" indent="-285750"/>
            <a:r>
              <a:rPr lang="en-US" dirty="0"/>
              <a:t>Repositories…</a:t>
            </a:r>
          </a:p>
          <a:p>
            <a:pPr marL="3943350" indent="-285750"/>
            <a:r>
              <a:rPr lang="en-US" dirty="0"/>
              <a:t>All online Word, PowerPoint, and PDF files…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creenshot of the Daily Orange article with headline &quot;Provost: Syracuse University to remediate 'signifcant portion&quot; of web presence to improve acces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9442"/>
            <a:ext cx="3369276" cy="38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297265" y="6172198"/>
            <a:ext cx="665332" cy="685802"/>
          </a:xfrm>
        </p:spPr>
        <p:txBody>
          <a:bodyPr/>
          <a:lstStyle/>
          <a:p>
            <a:fld id="{5E494561-9821-4F1F-8973-ED02C35BA1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Signing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7656"/>
            <a:ext cx="10972800" cy="5029200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An SU patron must be registered as being eligible for receiving print accommodations with ODS or EOIRS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Agree that a referral letter can be sent to SU Libraries informing of the patron’s eligibility.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Patron creates an Interlibrary Loan Services (ILLiad) account at SU Libraries: </a:t>
            </a:r>
            <a:r>
              <a:rPr lang="en-US" dirty="0">
                <a:hlinkClick r:id="rId2"/>
              </a:rPr>
              <a:t>https://illiad.syr.edu/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1E773-3F29-4614-A46C-FAA06541C0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0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an Alternate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indent="-400050">
              <a:buAutoNum type="arabicPeriod"/>
              <a:tabLst>
                <a:tab pos="285750" algn="l"/>
              </a:tabLst>
            </a:pPr>
            <a:r>
              <a:rPr lang="en-US" sz="2400" dirty="0"/>
              <a:t>Sign on to </a:t>
            </a:r>
            <a:r>
              <a:rPr lang="en-US" sz="2400" dirty="0" err="1"/>
              <a:t>ILLiad</a:t>
            </a:r>
            <a:r>
              <a:rPr lang="en-US" sz="2400" dirty="0"/>
              <a:t> at </a:t>
            </a:r>
            <a:r>
              <a:rPr lang="en-US" sz="2400" dirty="0">
                <a:hlinkClick r:id="rId2"/>
              </a:rPr>
              <a:t>https://illiad.syr.edu/</a:t>
            </a:r>
            <a:endParaRPr lang="en-US" sz="2400" dirty="0"/>
          </a:p>
          <a:p>
            <a:pPr marL="400050" indent="-400050">
              <a:spcBef>
                <a:spcPts val="1200"/>
              </a:spcBef>
              <a:buAutoNum type="arabicPeriod"/>
              <a:tabLst>
                <a:tab pos="285750" algn="l"/>
              </a:tabLst>
            </a:pPr>
            <a:r>
              <a:rPr lang="en-US" sz="2400" dirty="0"/>
              <a:t>Choose the type of material you want to request:</a:t>
            </a:r>
          </a:p>
          <a:p>
            <a:pPr marL="685800" lvl="1" indent="-228600">
              <a:buFontTx/>
              <a:buChar char="-"/>
              <a:tabLst>
                <a:tab pos="285750" algn="l"/>
              </a:tabLst>
            </a:pPr>
            <a:r>
              <a:rPr lang="en-US" sz="2400" dirty="0"/>
              <a:t>Article or Book Chapter</a:t>
            </a:r>
          </a:p>
          <a:p>
            <a:pPr marL="685800" lvl="1" indent="-228600">
              <a:buFontTx/>
              <a:buChar char="-"/>
              <a:tabLst>
                <a:tab pos="285750" algn="l"/>
              </a:tabLst>
            </a:pPr>
            <a:r>
              <a:rPr lang="en-US" sz="2400" dirty="0"/>
              <a:t>Book, Report, or Audiovisual </a:t>
            </a:r>
          </a:p>
          <a:p>
            <a:pPr marL="400050" indent="-400050">
              <a:spcBef>
                <a:spcPts val="1200"/>
              </a:spcBef>
              <a:buFont typeface="+mj-lt"/>
              <a:buAutoNum type="arabicPeriod"/>
              <a:tabLst>
                <a:tab pos="285750" algn="l"/>
              </a:tabLst>
            </a:pPr>
            <a:r>
              <a:rPr lang="en-US" sz="2400" dirty="0"/>
              <a:t>Fill out the form with information about the item</a:t>
            </a:r>
          </a:p>
          <a:p>
            <a:pPr marL="400050" indent="-400050">
              <a:spcBef>
                <a:spcPts val="1200"/>
              </a:spcBef>
              <a:buFont typeface="+mj-lt"/>
              <a:buAutoNum type="arabicPeriod"/>
              <a:tabLst>
                <a:tab pos="285750" algn="l"/>
              </a:tabLst>
            </a:pPr>
            <a:r>
              <a:rPr lang="en-US" sz="2400" dirty="0"/>
              <a:t>Select what </a:t>
            </a:r>
            <a:r>
              <a:rPr lang="en-US" sz="2400" b="1" i="1" dirty="0">
                <a:solidFill>
                  <a:schemeClr val="accent4"/>
                </a:solidFill>
              </a:rPr>
              <a:t>Disability Accommodation </a:t>
            </a:r>
            <a:r>
              <a:rPr lang="en-US" sz="2400" dirty="0"/>
              <a:t>you want:</a:t>
            </a:r>
          </a:p>
          <a:p>
            <a:pPr marL="685800" lvl="1" indent="-228600">
              <a:buFontTx/>
              <a:buChar char="-"/>
              <a:tabLst>
                <a:tab pos="285750" algn="l"/>
              </a:tabLst>
            </a:pPr>
            <a:r>
              <a:rPr lang="en-US" sz="2400" dirty="0"/>
              <a:t>Scan Book Only </a:t>
            </a:r>
          </a:p>
          <a:p>
            <a:pPr marL="685800" lvl="1" indent="-228600">
              <a:buFontTx/>
              <a:buChar char="-"/>
              <a:tabLst>
                <a:tab pos="285750" algn="l"/>
              </a:tabLst>
            </a:pPr>
            <a:r>
              <a:rPr lang="en-US" sz="2400" dirty="0"/>
              <a:t>Standard Text Recognition </a:t>
            </a:r>
          </a:p>
          <a:p>
            <a:pPr marL="685800" lvl="1" indent="-228600">
              <a:buFontTx/>
              <a:buChar char="-"/>
              <a:tabLst>
                <a:tab pos="285750" algn="l"/>
              </a:tabLst>
            </a:pPr>
            <a:r>
              <a:rPr lang="en-US" sz="2400" dirty="0"/>
              <a:t>Full Edit </a:t>
            </a:r>
          </a:p>
          <a:p>
            <a:pPr marL="400050" indent="-400050">
              <a:spcBef>
                <a:spcPts val="120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en-US" sz="2400" dirty="0"/>
              <a:t>Submit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1E773-3F29-4614-A46C-FAA06541C01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2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Format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Scan Book Only:</a:t>
            </a:r>
            <a:br>
              <a:rPr lang="en-US" dirty="0"/>
            </a:br>
            <a:r>
              <a:rPr lang="en-US" dirty="0"/>
              <a:t>A scanned PDF. Text is not selectable. Ideal for magnification.</a:t>
            </a:r>
          </a:p>
          <a:p>
            <a:pPr>
              <a:spcBef>
                <a:spcPts val="1800"/>
              </a:spcBef>
            </a:pPr>
            <a:r>
              <a:rPr lang="en-US" dirty="0"/>
              <a:t>Standard Text Recognition:</a:t>
            </a:r>
            <a:br>
              <a:rPr lang="en-US" dirty="0"/>
            </a:br>
            <a:r>
              <a:rPr lang="en-US" dirty="0"/>
              <a:t>PDF with selectable text. Can be listened to with many applications, including Read &amp; Write Gold. </a:t>
            </a:r>
          </a:p>
          <a:p>
            <a:pPr>
              <a:spcBef>
                <a:spcPts val="1800"/>
              </a:spcBef>
            </a:pPr>
            <a:r>
              <a:rPr lang="en-US" dirty="0"/>
              <a:t>Full Edit:</a:t>
            </a:r>
            <a:br>
              <a:rPr lang="en-US" dirty="0"/>
            </a:br>
            <a:r>
              <a:rPr lang="en-US" dirty="0"/>
              <a:t>PDF remediated to the accessibility standard, including headings and image descriptions. Best for screen reader users.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1E773-3F29-4614-A46C-FAA06541C01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7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247DB8-F244-4CCB-866D-38133F7E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You Submit A Request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88D21-53D9-4772-B48B-2864907A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/>
              <a:t>SU Libraries will contact you soon about your request and to maybe ask for clarification on your request.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Delivery times vary but we will do our best to keep you updated.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Once the item is available, you will receive an email notification.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21E773-3F29-4614-A46C-FAA06541C01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 to Process and ILLiad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Some referral letters are coming in!</a:t>
            </a:r>
          </a:p>
          <a:p>
            <a:pPr>
              <a:spcBef>
                <a:spcPts val="1200"/>
              </a:spcBef>
            </a:pPr>
            <a:r>
              <a:rPr lang="en-US" dirty="0"/>
              <a:t>New ILL supervisor: Kristin Jeter</a:t>
            </a:r>
          </a:p>
          <a:p>
            <a:pPr>
              <a:spcBef>
                <a:spcPts val="1200"/>
              </a:spcBef>
            </a:pPr>
            <a:r>
              <a:rPr lang="en-US" dirty="0"/>
              <a:t>Detailed workflow and responsibility for various individuals</a:t>
            </a:r>
          </a:p>
          <a:p>
            <a:pPr>
              <a:spcBef>
                <a:spcPts val="1200"/>
              </a:spcBef>
            </a:pPr>
            <a:r>
              <a:rPr lang="en-US" dirty="0"/>
              <a:t>Recent updates to ILLiad interface: (amazing!!)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Fixes for accessibility (i.e. </a:t>
            </a:r>
            <a:r>
              <a:rPr lang="en-US" i="1" dirty="0"/>
              <a:t>required</a:t>
            </a:r>
            <a:r>
              <a:rPr lang="en-US" dirty="0"/>
              <a:t> attributes, </a:t>
            </a:r>
            <a:r>
              <a:rPr lang="en-US" dirty="0" err="1"/>
              <a:t>tabindex</a:t>
            </a:r>
            <a:r>
              <a:rPr lang="en-US" dirty="0"/>
              <a:t> fixes)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Much larger font size!!</a:t>
            </a:r>
          </a:p>
          <a:p>
            <a:pPr>
              <a:spcBef>
                <a:spcPts val="1200"/>
              </a:spcBef>
            </a:pPr>
            <a:r>
              <a:rPr lang="en-US" dirty="0"/>
              <a:t>Joined and promoting national ILL agenda to OCR all loans that are scans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ILLiad will be upgraded to version 9 with new interface</a:t>
            </a:r>
          </a:p>
          <a:p>
            <a:pPr lvl="1"/>
            <a:r>
              <a:rPr lang="en-US" dirty="0"/>
              <a:t>Greater responsiveness </a:t>
            </a:r>
          </a:p>
          <a:p>
            <a:pPr lvl="1"/>
            <a:r>
              <a:rPr lang="en-US" dirty="0"/>
              <a:t>Greater WCAG 2.1 AA conformance</a:t>
            </a:r>
          </a:p>
          <a:p>
            <a:r>
              <a:rPr lang="en-US" dirty="0"/>
              <a:t>Improved advertising of service for sharing across units</a:t>
            </a:r>
          </a:p>
          <a:p>
            <a:r>
              <a:rPr lang="en-US" dirty="0"/>
              <a:t>Move to newer ILLiad set up where:</a:t>
            </a:r>
          </a:p>
          <a:p>
            <a:pPr lvl="1"/>
            <a:r>
              <a:rPr lang="en-US" dirty="0"/>
              <a:t>Accommodation request options only show for registered users</a:t>
            </a:r>
          </a:p>
          <a:p>
            <a:pPr lvl="1"/>
            <a:r>
              <a:rPr lang="en-US" dirty="0"/>
              <a:t>Multiple avenues for signing </a:t>
            </a:r>
            <a:r>
              <a:rPr lang="en-US"/>
              <a:t>up included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1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CA01-A628-4DF7-85DF-32791C4E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about Our Reforming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9397-A9B6-4427-B3BB-A8586309E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Remediation is mostly done through third party vendors </a:t>
            </a:r>
          </a:p>
          <a:p>
            <a:r>
              <a:rPr lang="en-US" dirty="0"/>
              <a:t>Requires strong communication workflows with campus disability services for eligibility</a:t>
            </a:r>
          </a:p>
          <a:p>
            <a:r>
              <a:rPr lang="en-US" dirty="0"/>
              <a:t>Lots of erroneous requests</a:t>
            </a:r>
          </a:p>
          <a:p>
            <a:r>
              <a:rPr lang="en-US" dirty="0"/>
              <a:t>Delivery time is slower than desired (ILL + remediation time)</a:t>
            </a:r>
          </a:p>
          <a:p>
            <a:r>
              <a:rPr lang="en-US" dirty="0"/>
              <a:t>Increased concerns about copyright and fair use</a:t>
            </a:r>
          </a:p>
          <a:p>
            <a:r>
              <a:rPr lang="en-US" dirty="0"/>
              <a:t>Currently funded but not sustainable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F4F3E-89AE-473F-88C0-B650B759A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94561-9821-4F1F-8973-ED02C35BA12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6F4A5-43E3-46CD-89D5-EF49349F3B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What about sustaining funding for reformatting?</a:t>
            </a:r>
          </a:p>
          <a:p>
            <a:pPr marL="0" indent="0">
              <a:buNone/>
            </a:pPr>
            <a:r>
              <a:rPr lang="en-US" sz="4000" dirty="0"/>
              <a:t>Can all libraries do this?</a:t>
            </a:r>
          </a:p>
          <a:p>
            <a:pPr marL="0" indent="0">
              <a:buNone/>
            </a:pPr>
            <a:r>
              <a:rPr lang="en-US" sz="4000" dirty="0"/>
              <a:t>What about expertise and technology needed?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5915BF-19D1-4EA0-AA37-BE7F76F3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Bookshare…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446B2-FAAB-4272-B2DF-38FEC73CB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9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312F04-3D28-49C4-9134-89878C37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Bookshare?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EEC937-8CB7-4DA8-87B6-EB72C09B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2416"/>
            <a:ext cx="11227724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Bookshare</a:t>
            </a:r>
            <a:r>
              <a:rPr lang="en-US" dirty="0"/>
              <a:t> is an amazing non-profit that provides accessible texts:</a:t>
            </a:r>
          </a:p>
          <a:p>
            <a:pPr lvl="1"/>
            <a:r>
              <a:rPr lang="en-US" dirty="0"/>
              <a:t>Has negotiations with many publishers to maintain a repository of remediated fiction, K-12 textbooks, magazines, etc.</a:t>
            </a:r>
          </a:p>
          <a:p>
            <a:pPr lvl="1"/>
            <a:r>
              <a:rPr lang="en-US" dirty="0"/>
              <a:t>Holdings are of less use in higher education</a:t>
            </a:r>
          </a:p>
          <a:p>
            <a:pPr lvl="1"/>
            <a:r>
              <a:rPr lang="en-US" dirty="0"/>
              <a:t>Only open to people who can demonstrate proof of a print disability (visual disability or reading disability but not ADD)</a:t>
            </a:r>
          </a:p>
          <a:p>
            <a:pPr lvl="1"/>
            <a:r>
              <a:rPr lang="en-US" dirty="0"/>
              <a:t>Catalog could use some librarianship (i.e. better metadata, feeds for sharing with other discovery systems)</a:t>
            </a:r>
          </a:p>
          <a:p>
            <a:pPr marL="0" indent="-26988" algn="ctr">
              <a:buNone/>
            </a:pPr>
            <a:r>
              <a:rPr lang="en-US" sz="4000" b="1" dirty="0">
                <a:solidFill>
                  <a:schemeClr val="accent4"/>
                </a:solidFill>
              </a:rPr>
              <a:t>Could libraries do this too?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28FED-935D-470F-A94F-1325C8279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2279-3E72-4674-869E-C326460B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Repositories of Remediated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3F89-9ECF-4103-B482-D857C41A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cannot continue with redundant remediation efforts.</a:t>
            </a:r>
          </a:p>
          <a:p>
            <a:pPr marL="0" indent="0">
              <a:buNone/>
            </a:pPr>
            <a:r>
              <a:rPr lang="en-US" dirty="0"/>
              <a:t>We need to somehow share these efforts while respecting rights.</a:t>
            </a:r>
          </a:p>
          <a:p>
            <a:pPr marL="0" indent="0">
              <a:buNone/>
            </a:pPr>
            <a:r>
              <a:rPr lang="en-US" dirty="0"/>
              <a:t>Can we do this? Some are trying (and succeeding):</a:t>
            </a:r>
          </a:p>
          <a:p>
            <a:pPr lvl="1"/>
            <a:r>
              <a:rPr lang="en-US" dirty="0"/>
              <a:t>The Council of Ontario Universities' </a:t>
            </a:r>
            <a:r>
              <a:rPr 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Content Portal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shares remediated texts to eligible students in their system</a:t>
            </a:r>
          </a:p>
          <a:p>
            <a:pPr lvl="1"/>
            <a:r>
              <a:rPr lang="en-US" dirty="0"/>
              <a:t>Recent Mellon Grant for "</a:t>
            </a: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Federating Repositories of Accessible Materials for Higher Education</a:t>
            </a:r>
            <a:r>
              <a:rPr lang="en-US" dirty="0"/>
              <a:t>" for several university libraries is underway. Let by John Unsworth (VCU) and others.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A761D-70B3-4B2D-BA60-FB4DCE867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Office of Civil Rights Accessibility Complaint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2416"/>
            <a:ext cx="109728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Remediation took a massive collective effort over two months:</a:t>
            </a:r>
          </a:p>
          <a:p>
            <a:r>
              <a:rPr lang="en-US" sz="2800" dirty="0"/>
              <a:t>Held 41+ total open lab hours for accessibility trainings/consultations </a:t>
            </a:r>
          </a:p>
          <a:p>
            <a:r>
              <a:rPr lang="en-US" sz="2800" dirty="0"/>
              <a:t>Cleanup led to 100s of documents being remediated or removed</a:t>
            </a:r>
          </a:p>
          <a:p>
            <a:r>
              <a:rPr lang="en-US" sz="2800" dirty="0"/>
              <a:t>3000+ accessibility issues removed from our LibGuide pages</a:t>
            </a:r>
          </a:p>
          <a:p>
            <a:r>
              <a:rPr lang="en-US" sz="2800" dirty="0"/>
              <a:t>Two archives (Pan Am 103 and SURFACE) redesigned for accessibility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This was a comprehensive effort that </a:t>
            </a:r>
            <a:r>
              <a:rPr lang="en-US" b="1" dirty="0">
                <a:solidFill>
                  <a:schemeClr val="accent4"/>
                </a:solidFill>
              </a:rPr>
              <a:t>no single person </a:t>
            </a:r>
            <a:r>
              <a:rPr lang="en-US" dirty="0"/>
              <a:t>could have completed in that time frame.</a:t>
            </a:r>
          </a:p>
          <a:p>
            <a:pPr marL="0" indent="0" algn="r">
              <a:buNone/>
            </a:pPr>
            <a:r>
              <a:rPr lang="en-US" dirty="0"/>
              <a:t>Still, many thanks go to our then web librarian, Pam Thomas.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94561-9821-4F1F-8973-ED02C35BA1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9BA19-022F-4620-BF46-138A8C464A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/>
              <a:t>What if for journal articles, we push up to the publishers the versions we remediate?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4400" dirty="0"/>
              <a:t>This makes the accessible versions available to everyone via their own systems.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1A5AC-64CB-48CA-AE81-11119ACA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 with the idea…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2AC98-84A6-4249-8BC7-76EFDA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C1B3-29E1-43E4-916C-D96A127C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Crux of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1F6DB-912D-4120-89E2-97E4FCEB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Copyright, fair use, and accessibility are a complex legal matter.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ARL recently published a </a:t>
            </a:r>
            <a:r>
              <a:rPr lang="en-US" dirty="0">
                <a:hlinkClick r:id="rId2"/>
              </a:rPr>
              <a:t>comprehensive white paper </a:t>
            </a:r>
            <a:r>
              <a:rPr lang="en-US" dirty="0"/>
              <a:t>on this issue.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Still, it boils down to publishers and their licensing.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7AE3-AD49-4928-9DD6-54F4A7D4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264DE5-A697-4BF5-93AD-DB0CB9A73E1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of Third-Party E-Resources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92" y="1042218"/>
            <a:ext cx="109728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every new resource we solicit, we ask for a VPAT or accessibility review of the product.</a:t>
            </a:r>
          </a:p>
          <a:p>
            <a:r>
              <a:rPr lang="en-US" dirty="0"/>
              <a:t>Most companies have out-of-date or incomplete VPATs/reviews</a:t>
            </a:r>
          </a:p>
          <a:p>
            <a:r>
              <a:rPr lang="en-US" dirty="0"/>
              <a:t>By asking, we remind vendors that accessibility is important</a:t>
            </a:r>
          </a:p>
          <a:p>
            <a:r>
              <a:rPr lang="en-US" dirty="0"/>
              <a:t>Use the Big Ten’s recommended </a:t>
            </a:r>
            <a:r>
              <a:rPr lang="en-US" dirty="0">
                <a:hlinkClick r:id="rId2"/>
              </a:rPr>
              <a:t>accessibility license language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We have also begun doing some assessments of our own:</a:t>
            </a:r>
          </a:p>
          <a:p>
            <a:r>
              <a:rPr lang="en-US" dirty="0"/>
              <a:t>MLIS intern performed screen reader reviews of e-book and journal databases in cooperating with relevant subject librarians </a:t>
            </a:r>
          </a:p>
          <a:p>
            <a:r>
              <a:rPr lang="en-US" dirty="0"/>
              <a:t>Automated web crawling tests of basic accessibility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89546-9B9B-4C5C-85FD-E57DD94D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Vendors and Their Content (1/2)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C8AFE3-7511-4E7C-BCFC-91CF8B041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There's a wise saying in educational accessibility circles: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4"/>
                </a:solidFill>
              </a:rPr>
              <a:t>"There's no point in building a state-of-the-art </a:t>
            </a:r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inclusive classroom on the third floor of a </a:t>
            </a:r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building with no elevators."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CA17F-0267-4494-8C8C-F7AF03D53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7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1FF9-8E67-4D7B-8ED8-34593978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Vendors and Their Content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0155-A5CD-48D2-B26E-691157BE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2416"/>
            <a:ext cx="109728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we would eventually want vendors to make their articles, journals, databases, and more accessible, they still need to make their websites accessible.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We can't simply shop for a more accessible alternative due to the strangleholds we see from many of the big parties.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This will require coordination of many libraries to push for change.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62893-A4D4-41CD-AF12-440E0C33F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E13C-A22E-4E0E-B871-41A2AF83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653BB-F076-4FF0-9423-F7DF2694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2416"/>
            <a:ext cx="11227724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Libraries will need to act on accessibility in many other areas that I </a:t>
            </a:r>
            <a:br>
              <a:rPr lang="en-US" dirty="0"/>
            </a:br>
            <a:r>
              <a:rPr lang="en-US" dirty="0"/>
              <a:t>sadly lack the time to go into detail: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Format Accessibility Standards:</a:t>
            </a:r>
            <a:br>
              <a:rPr lang="en-US" dirty="0"/>
            </a:br>
            <a:r>
              <a:rPr lang="en-US" dirty="0"/>
              <a:t>Did you know the PDF standard has no support for footnotes?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Open Educational Materials:</a:t>
            </a:r>
            <a:br>
              <a:rPr lang="en-US" dirty="0"/>
            </a:br>
            <a:r>
              <a:rPr lang="en-US" dirty="0"/>
              <a:t>Why should any OER materials go out without being compliant?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Repositories, special collections, archives:</a:t>
            </a:r>
            <a:br>
              <a:rPr lang="en-US" dirty="0"/>
            </a:br>
            <a:r>
              <a:rPr lang="en-US" dirty="0"/>
              <a:t>Who bears the responsibility of creating accessible content? </a:t>
            </a:r>
            <a:br>
              <a:rPr lang="en-US" dirty="0"/>
            </a:br>
            <a:r>
              <a:rPr lang="en-US" dirty="0"/>
              <a:t>Are the standards sufficient to support patrons?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35D7C-1144-46EA-8846-8D7670A2D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6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F406-708B-499C-85E6-2A33428E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0FA8-85F2-42DF-9F87-28836BD3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Please, push for accessibility changes no matter how small or big.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I gave my first library talk at Code4Lib 2015 in Portland Oregon. I wish to end with how that talk started:</a:t>
            </a:r>
          </a:p>
          <a:p>
            <a:pPr marL="0" indent="0">
              <a:buNone/>
            </a:pPr>
            <a:endParaRPr lang="en-US" dirty="0"/>
          </a:p>
          <a:p>
            <a:pPr marL="1660525" indent="0">
              <a:buNone/>
            </a:pPr>
            <a:r>
              <a:rPr lang="en-US" sz="4000" dirty="0"/>
              <a:t>Web accessibility is </a:t>
            </a:r>
            <a:r>
              <a:rPr lang="en-US" sz="4000" b="1" dirty="0">
                <a:solidFill>
                  <a:schemeClr val="accent4"/>
                </a:solidFill>
              </a:rPr>
              <a:t>important</a:t>
            </a:r>
            <a:r>
              <a:rPr lang="en-US" sz="4000" dirty="0"/>
              <a:t>.</a:t>
            </a:r>
          </a:p>
          <a:p>
            <a:pPr marL="1660525" indent="0">
              <a:buNone/>
            </a:pPr>
            <a:r>
              <a:rPr lang="en-US" sz="4000" dirty="0"/>
              <a:t>	If you disagree… you're </a:t>
            </a:r>
            <a:r>
              <a:rPr lang="en-US" sz="4000" b="1" dirty="0">
                <a:solidFill>
                  <a:schemeClr val="accent4"/>
                </a:solidFill>
              </a:rPr>
              <a:t>WRONG</a:t>
            </a:r>
            <a:r>
              <a:rPr lang="en-US" sz="4000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DDF86-830A-40E7-B3D2-AF45949B0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3D0B-6148-49FC-A084-E320B67A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Kate Deibel, PhD</a:t>
            </a:r>
            <a:br>
              <a:rPr lang="en-US" sz="3200" dirty="0"/>
            </a:br>
            <a:r>
              <a:rPr lang="en-US" sz="3200" dirty="0"/>
              <a:t>Inclusion &amp; Accessibility Librarian</a:t>
            </a:r>
          </a:p>
          <a:p>
            <a:pPr marL="0" indent="0">
              <a:buNone/>
            </a:pPr>
            <a:r>
              <a:rPr lang="en-US" sz="3200" dirty="0"/>
              <a:t>Syracuse University Libraries</a:t>
            </a:r>
          </a:p>
          <a:p>
            <a:pPr marL="0" indent="0">
              <a:buNone/>
            </a:pPr>
            <a:r>
              <a:rPr lang="en-US" sz="3200" dirty="0"/>
              <a:t>Email: </a:t>
            </a:r>
            <a:r>
              <a:rPr lang="en-US" sz="3200" dirty="0">
                <a:hlinkClick r:id="rId3"/>
              </a:rPr>
              <a:t>kndeibel@syr.edu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Twitter: </a:t>
            </a:r>
            <a:r>
              <a:rPr lang="en-US" sz="3200" dirty="0">
                <a:hlinkClick r:id="rId4"/>
              </a:rPr>
              <a:t>@</a:t>
            </a:r>
            <a:r>
              <a:rPr lang="en-US" sz="3200" dirty="0" err="1">
                <a:hlinkClick r:id="rId4"/>
              </a:rPr>
              <a:t>metageeky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URL: </a:t>
            </a:r>
            <a:r>
              <a:rPr lang="en-US" sz="3200" dirty="0">
                <a:hlinkClick r:id="rId5"/>
              </a:rPr>
              <a:t>https://library.syr.edu/accessibility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800" dirty="0">
                <a:solidFill>
                  <a:schemeClr val="accent4"/>
                </a:solidFill>
              </a:rPr>
              <a:t>Questions?</a:t>
            </a:r>
          </a:p>
        </p:txBody>
      </p:sp>
      <p:pic>
        <p:nvPicPr>
          <p:cNvPr id="6" name="Content Placeholder 4" descr="A tuxedo cat about to bite a brightly colored ribbon toy">
            <a:extLst>
              <a:ext uri="{FF2B5EF4-FFF2-40B4-BE49-F238E27FC236}">
                <a16:creationId xmlns:a16="http://schemas.microsoft.com/office/drawing/2014/main" id="{A06C51E4-CE43-45D2-AA49-D37B163811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r="22533"/>
          <a:stretch/>
        </p:blipFill>
        <p:spPr>
          <a:xfrm>
            <a:off x="8046720" y="503644"/>
            <a:ext cx="3535680" cy="370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12064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slide deck is distributed under a </a:t>
            </a:r>
            <a:r>
              <a:rPr lang="en-US" sz="2400" dirty="0">
                <a:hlinkClick r:id="rId7"/>
              </a:rPr>
              <a:t>Creative Commons Attribution 4.0 International License</a:t>
            </a:r>
            <a:r>
              <a:rPr lang="en-US" sz="2400" dirty="0"/>
              <a:t> except where indicated for individual images.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73900-F84E-4085-8643-14282255A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8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 of Keyboard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50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Web accessibility is </a:t>
            </a:r>
            <a:r>
              <a:rPr lang="en-US" b="1" dirty="0">
                <a:solidFill>
                  <a:schemeClr val="accent4"/>
                </a:solidFill>
              </a:rPr>
              <a:t>important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If you disagree… you're </a:t>
            </a:r>
            <a:r>
              <a:rPr lang="en-US" b="1" dirty="0">
                <a:solidFill>
                  <a:schemeClr val="accent4"/>
                </a:solidFill>
              </a:rPr>
              <a:t>WRONG</a:t>
            </a:r>
            <a:r>
              <a:rPr lang="en-US" dirty="0"/>
              <a:t>!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Some accessibility requires expert knowledge</a:t>
            </a:r>
          </a:p>
          <a:p>
            <a:pPr marL="0" indent="0">
              <a:buNone/>
            </a:pPr>
            <a:r>
              <a:rPr lang="en-US" dirty="0"/>
              <a:t>	ARIA markup</a:t>
            </a:r>
          </a:p>
          <a:p>
            <a:pPr marL="0" indent="0">
              <a:buNone/>
            </a:pPr>
            <a:r>
              <a:rPr lang="en-US" dirty="0"/>
              <a:t>	Writing good ALT text</a:t>
            </a:r>
          </a:p>
          <a:p>
            <a:pPr marL="0" indent="0">
              <a:buNone/>
            </a:pPr>
            <a:r>
              <a:rPr lang="en-US" dirty="0"/>
              <a:t>	Knowing how to use a screen reader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Here's a simple but critical accessibility test that </a:t>
            </a:r>
            <a:r>
              <a:rPr lang="en-US" b="1" dirty="0">
                <a:solidFill>
                  <a:schemeClr val="accent4"/>
                </a:solidFill>
              </a:rPr>
              <a:t>any web user </a:t>
            </a:r>
            <a:r>
              <a:rPr lang="en-US" dirty="0"/>
              <a:t>can do (not just developers).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8B95E85-E271-41C3-9635-4E4DADDB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38" y="-800418"/>
            <a:ext cx="9323557" cy="639762"/>
          </a:xfrm>
        </p:spPr>
        <p:txBody>
          <a:bodyPr/>
          <a:lstStyle/>
          <a:p>
            <a:r>
              <a:rPr lang="en-US" dirty="0"/>
              <a:t>Web Accessibility: Important but Tricky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86BD21-BA6D-4AB7-8CE5-BE039916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Paper I Recommend (1/2)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FBCA1-3FB4-481C-8761-E5A6BE0B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"The Invisible Client: Meeting the Needs of Persons with Learning Disabilities"</a:t>
            </a:r>
          </a:p>
          <a:p>
            <a:pPr marL="0" indent="0" algn="ctr">
              <a:buNone/>
            </a:pPr>
            <a:r>
              <a:rPr lang="en-US" sz="4000" dirty="0"/>
              <a:t>by Darlene E. </a:t>
            </a:r>
            <a:r>
              <a:rPr lang="en-US" sz="4000" dirty="0" err="1"/>
              <a:t>Weingard</a:t>
            </a:r>
            <a:endParaRPr lang="en-US" sz="4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7B74-D90D-4446-AAA5-E26DD5768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54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2A0ED2E6-91F5-4308-981A-A360C22A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798790"/>
            <a:ext cx="8229600" cy="639762"/>
          </a:xfrm>
        </p:spPr>
        <p:txBody>
          <a:bodyPr/>
          <a:lstStyle/>
          <a:p>
            <a:r>
              <a:rPr lang="en-US" dirty="0"/>
              <a:t>A mouse but then a cat appears…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981200" y="274321"/>
            <a:ext cx="8229600" cy="673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Consider your mouse, touchpad,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2686" y="1702181"/>
            <a:ext cx="285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/>
              <a:t>Imagine it's a </a:t>
            </a:r>
            <a:r>
              <a:rPr lang="en-US" sz="3200" b="1" dirty="0">
                <a:solidFill>
                  <a:schemeClr val="accent4"/>
                </a:solidFill>
              </a:rPr>
              <a:t>real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/>
              <a:t>mouse…</a:t>
            </a:r>
          </a:p>
        </p:txBody>
      </p:sp>
      <p:pic>
        <p:nvPicPr>
          <p:cNvPr id="2056" name="Picture 8" descr="A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1" y="1250191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19841" y="4152630"/>
            <a:ext cx="3456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3200" dirty="0"/>
              <a:t>… and you have </a:t>
            </a:r>
            <a:r>
              <a:rPr lang="en-US" sz="3200" dirty="0">
                <a:solidFill>
                  <a:schemeClr val="accent4"/>
                </a:solidFill>
              </a:rPr>
              <a:t>a </a:t>
            </a:r>
            <a:r>
              <a:rPr lang="en-US" sz="3200" b="1" dirty="0">
                <a:solidFill>
                  <a:schemeClr val="accent4"/>
                </a:solidFill>
              </a:rPr>
              <a:t>cat </a:t>
            </a:r>
            <a:r>
              <a:rPr lang="en-US" sz="3200" dirty="0"/>
              <a:t>nearby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pic>
        <p:nvPicPr>
          <p:cNvPr id="2057" name="Picture 9" descr="A tuxedo cat staring up and to the 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74" y="3319639"/>
            <a:ext cx="411540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A dotted red line from the cat to he mouse showing the cat has seen the mouse"/>
          <p:cNvCxnSpPr/>
          <p:nvPr/>
        </p:nvCxnSpPr>
        <p:spPr>
          <a:xfrm flipH="1" flipV="1">
            <a:off x="3352800" y="2323070"/>
            <a:ext cx="4038600" cy="1829560"/>
          </a:xfrm>
          <a:prstGeom prst="line">
            <a:avLst/>
          </a:prstGeom>
          <a:ln w="1143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6B80BE96-4441-4471-BCCF-3E16A18B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cat chases the mouse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In other words…</a:t>
            </a:r>
            <a:endParaRPr lang="en-US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14367" y="5342135"/>
            <a:ext cx="6064096" cy="70788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accent4"/>
                </a:solidFill>
              </a:rPr>
              <a:t>YOUR MOUSE IS NO MORE!</a:t>
            </a:r>
          </a:p>
        </p:txBody>
      </p:sp>
      <p:pic>
        <p:nvPicPr>
          <p:cNvPr id="8" name="Picture 7" descr="A tuxedo cat about to run off and chase something.">
            <a:extLst>
              <a:ext uri="{FF2B5EF4-FFF2-40B4-BE49-F238E27FC236}">
                <a16:creationId xmlns:a16="http://schemas.microsoft.com/office/drawing/2014/main" id="{846E04B2-83D7-4A09-B2DB-56F3FAB64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56" y="1166494"/>
            <a:ext cx="6035040" cy="402336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Describes what common keyboard keys used for web navigation" title="Common keyboard navigation for websites"/>
          <p:cNvSpPr>
            <a:spLocks noGrp="1"/>
          </p:cNvSpPr>
          <p:nvPr>
            <p:ph sz="quarter" idx="13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Without</a:t>
            </a:r>
            <a:r>
              <a:rPr lang="en-US" b="1" spc="300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the mouse</a:t>
            </a:r>
            <a:r>
              <a:rPr lang="en-US" dirty="0"/>
              <a:t>, try to use the site </a:t>
            </a:r>
            <a:r>
              <a:rPr lang="en-US" b="1" dirty="0">
                <a:solidFill>
                  <a:schemeClr val="accent4"/>
                </a:solidFill>
              </a:rPr>
              <a:t>using the keyboard</a:t>
            </a:r>
            <a:r>
              <a:rPr lang="en-US" dirty="0"/>
              <a:t>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E0014-7BE1-4AC1-9350-92E21F01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test keyboard accessibility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6" name="Table 5" descr="Describes what keys are generally used for various website browsing" title="Common Keyboard Navigation Actions"/>
          <p:cNvGraphicFramePr>
            <a:graphicFrameLocks noGrp="1"/>
          </p:cNvGraphicFramePr>
          <p:nvPr/>
        </p:nvGraphicFramePr>
        <p:xfrm>
          <a:off x="609601" y="978793"/>
          <a:ext cx="10972799" cy="5074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782">
                  <a:extLst>
                    <a:ext uri="{9D8B030D-6E8A-4147-A177-3AD203B41FA5}">
                      <a16:colId xmlns:a16="http://schemas.microsoft.com/office/drawing/2014/main" val="2956259543"/>
                    </a:ext>
                  </a:extLst>
                </a:gridCol>
                <a:gridCol w="7777017">
                  <a:extLst>
                    <a:ext uri="{9D8B030D-6E8A-4147-A177-3AD203B41FA5}">
                      <a16:colId xmlns:a16="http://schemas.microsoft.com/office/drawing/2014/main" val="1812341765"/>
                    </a:ext>
                  </a:extLst>
                </a:gridCol>
              </a:tblGrid>
              <a:tr h="1982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1" i="0" u="none" strike="noStrike" dirty="0">
                          <a:solidFill>
                            <a:schemeClr val="bg1"/>
                          </a:solidFill>
                          <a:effectLst/>
                          <a:latin typeface="Sherman Sans" pitchFamily="2" charset="0"/>
                        </a:rPr>
                        <a:t>Keyboard Key</a:t>
                      </a:r>
                    </a:p>
                  </a:txBody>
                  <a:tcPr marL="9525" marR="9525" marT="9525" marB="13716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 dirty="0">
                          <a:solidFill>
                            <a:schemeClr val="bg1"/>
                          </a:solidFill>
                          <a:effectLst/>
                          <a:latin typeface="Sherman Sans" pitchFamily="2" charset="0"/>
                        </a:rPr>
                        <a:t>What It</a:t>
                      </a:r>
                      <a:r>
                        <a:rPr lang="en-US" sz="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herman Sans" pitchFamily="2" charset="0"/>
                        </a:rPr>
                        <a:t> Does</a:t>
                      </a:r>
                      <a:endParaRPr lang="en-US" sz="400" b="0" i="0" u="none" strike="noStrike" dirty="0">
                        <a:solidFill>
                          <a:schemeClr val="bg1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76553"/>
                  </a:ext>
                </a:extLst>
              </a:tr>
              <a:tr h="547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Tab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effectLst/>
                        </a:rPr>
                        <a:t>Move to next link, button, or form field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34567"/>
                  </a:ext>
                </a:extLst>
              </a:tr>
              <a:tr h="547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Shift + Tab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effectLst/>
                        </a:rPr>
                        <a:t>Move to previous link, button, etc.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06051"/>
                  </a:ext>
                </a:extLst>
              </a:tr>
              <a:tr h="547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Enter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effectLst/>
                        </a:rPr>
                        <a:t>Trigger current link or button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71273"/>
                  </a:ext>
                </a:extLst>
              </a:tr>
              <a:tr h="9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Space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effectLst/>
                        </a:rPr>
                        <a:t>Trigger interactive element (dropdown menus, buttons, checkboxes, etc.)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1973"/>
                  </a:ext>
                </a:extLst>
              </a:tr>
              <a:tr h="9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>
                          <a:effectLst/>
                        </a:rPr>
                        <a:t>Up / Down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effectLst/>
                        </a:rPr>
                        <a:t>Navigate menus, choose radio buttons, adjust number inputs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49429"/>
                  </a:ext>
                </a:extLst>
              </a:tr>
              <a:tr h="547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>
                          <a:effectLst/>
                        </a:rPr>
                        <a:t>Right / Left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>
                          <a:effectLst/>
                        </a:rPr>
                        <a:t>Navigate menus, adjust sliders, etc.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77363"/>
                  </a:ext>
                </a:extLst>
              </a:tr>
              <a:tr h="547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Escape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effectLst/>
                        </a:rPr>
                        <a:t>Close menu or modal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Sherman Sans" pitchFamily="2" charset="0"/>
                      </a:endParaRPr>
                    </a:p>
                  </a:txBody>
                  <a:tcPr marL="9525" marR="9525" marT="9525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6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7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 anchor="ctr"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olidFill>
                  <a:schemeClr val="accent4"/>
                </a:solidFill>
              </a:rPr>
              <a:t>Ask yourself</a:t>
            </a:r>
            <a:r>
              <a:rPr lang="en-US" dirty="0"/>
              <a:t>:</a:t>
            </a:r>
          </a:p>
          <a:p>
            <a:pPr marL="0" indent="0">
              <a:spcBef>
                <a:spcPts val="1200"/>
              </a:spcBef>
              <a:buNone/>
              <a:tabLst>
                <a:tab pos="465138" algn="l"/>
              </a:tabLst>
            </a:pPr>
            <a:r>
              <a:rPr lang="en-US" dirty="0"/>
              <a:t>	Is it the </a:t>
            </a:r>
            <a:r>
              <a:rPr lang="en-US" b="1" dirty="0">
                <a:solidFill>
                  <a:schemeClr val="accent4"/>
                </a:solidFill>
              </a:rPr>
              <a:t>same experience</a:t>
            </a:r>
            <a:r>
              <a:rPr lang="en-US" dirty="0"/>
              <a:t> as using a mouse?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	Can you </a:t>
            </a:r>
            <a:r>
              <a:rPr lang="en-US" b="1" dirty="0">
                <a:solidFill>
                  <a:schemeClr val="accent4"/>
                </a:solidFill>
              </a:rPr>
              <a:t>navigate to everything</a:t>
            </a:r>
            <a:r>
              <a:rPr lang="en-US" dirty="0"/>
              <a:t> on the page?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	Can you </a:t>
            </a:r>
            <a:r>
              <a:rPr lang="en-US" b="1" dirty="0">
                <a:solidFill>
                  <a:schemeClr val="accent4"/>
                </a:solidFill>
              </a:rPr>
              <a:t>manipulate everything</a:t>
            </a:r>
            <a:r>
              <a:rPr lang="en-US" dirty="0"/>
              <a:t>?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	Do you always </a:t>
            </a:r>
            <a:r>
              <a:rPr lang="en-US" b="1" dirty="0">
                <a:solidFill>
                  <a:schemeClr val="accent4"/>
                </a:solidFill>
              </a:rPr>
              <a:t>know where you are</a:t>
            </a:r>
            <a:r>
              <a:rPr lang="en-US" dirty="0"/>
              <a:t>?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	Any </a:t>
            </a:r>
            <a:r>
              <a:rPr lang="en-US" b="1" dirty="0">
                <a:solidFill>
                  <a:schemeClr val="accent4"/>
                </a:solidFill>
              </a:rPr>
              <a:t>hidden elements </a:t>
            </a:r>
            <a:r>
              <a:rPr lang="en-US" dirty="0"/>
              <a:t>you can tab to? 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	Can you </a:t>
            </a:r>
            <a:r>
              <a:rPr lang="en-US" b="1" dirty="0">
                <a:solidFill>
                  <a:schemeClr val="accent4"/>
                </a:solidFill>
              </a:rPr>
              <a:t>see</a:t>
            </a:r>
            <a:r>
              <a:rPr lang="en-US" b="1" dirty="0"/>
              <a:t> </a:t>
            </a:r>
            <a:r>
              <a:rPr lang="en-US" dirty="0"/>
              <a:t>those hidden elements?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/>
              <a:t>	Is the </a:t>
            </a:r>
            <a:r>
              <a:rPr lang="en-US" b="1" dirty="0">
                <a:solidFill>
                  <a:schemeClr val="accent4"/>
                </a:solidFill>
              </a:rPr>
              <a:t>pattern of navigation </a:t>
            </a:r>
            <a:r>
              <a:rPr lang="en-US" dirty="0"/>
              <a:t>smooth or chaotic?</a:t>
            </a:r>
          </a:p>
          <a:p>
            <a:pPr marL="0" indent="0"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E0014-7BE1-4AC1-9350-92E21F01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keyboard accessibility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ECB22753-5CCE-42C2-BDE5-082D6FF2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5" y="-768334"/>
            <a:ext cx="8229600" cy="639762"/>
          </a:xfrm>
        </p:spPr>
        <p:txBody>
          <a:bodyPr/>
          <a:lstStyle/>
          <a:p>
            <a:r>
              <a:rPr lang="en-US" dirty="0"/>
              <a:t>A simple statement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This is </a:t>
            </a:r>
            <a:r>
              <a:rPr lang="en-US" sz="4000" b="1" dirty="0">
                <a:solidFill>
                  <a:schemeClr val="accent4"/>
                </a:solidFill>
              </a:rPr>
              <a:t>keyboard accessibility</a:t>
            </a:r>
            <a:r>
              <a:rPr lang="en-US" sz="4000" dirty="0"/>
              <a:t>.</a:t>
            </a:r>
            <a:endParaRPr lang="en-US" sz="4000" b="1" dirty="0">
              <a:solidFill>
                <a:schemeClr val="accent4"/>
              </a:solidFill>
            </a:endParaRPr>
          </a:p>
          <a:p>
            <a:endParaRPr lang="en-US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95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Keyboard Accessibility Matters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42998"/>
            <a:ext cx="10972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we think about web accessibility, we tend to focus on blind and low-vision users.</a:t>
            </a:r>
          </a:p>
          <a:p>
            <a:pPr marL="0" indent="0">
              <a:buNone/>
            </a:pPr>
            <a:r>
              <a:rPr lang="en-US" dirty="0"/>
              <a:t>Physical impairments that impact mobility (fine and gross motor control) are more common:</a:t>
            </a:r>
          </a:p>
          <a:p>
            <a:pPr marL="457200" indent="-457200">
              <a:buNone/>
            </a:pPr>
            <a:r>
              <a:rPr lang="en-US" dirty="0"/>
              <a:t>	Arthritis, Paralysis, Multiple Sclerosis, Lupus, ALS, Cerebral Palsy, Muscular Dystrophy,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6247" y="4439244"/>
            <a:ext cx="28256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>
                <a:solidFill>
                  <a:schemeClr val="accent4"/>
                </a:solidFill>
              </a:rPr>
              <a:t>Prevalence of Types of Disabilities Ages 18-64 in the US (2013)</a:t>
            </a:r>
          </a:p>
        </p:txBody>
      </p:sp>
      <p:graphicFrame>
        <p:nvGraphicFramePr>
          <p:cNvPr id="10" name="Chart 9" descr="Prevalence of Types of Disabilities (ages 18-64) in the United States (2013)"/>
          <p:cNvGraphicFramePr/>
          <p:nvPr/>
        </p:nvGraphicFramePr>
        <p:xfrm>
          <a:off x="4671934" y="4143819"/>
          <a:ext cx="5721745" cy="206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5240534" y="4271699"/>
            <a:ext cx="2713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http://disabilitycompendium.org/</a:t>
            </a:r>
          </a:p>
        </p:txBody>
      </p:sp>
    </p:spTree>
    <p:extLst>
      <p:ext uri="{BB962C8B-B14F-4D97-AF65-F5344CB8AC3E}">
        <p14:creationId xmlns:p14="http://schemas.microsoft.com/office/powerpoint/2010/main" val="18277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0" grpId="0">
        <p:bldAsOne/>
      </p:bldGraphic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Benefits of Keyboard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Blind users and mice do not get along.</a:t>
            </a:r>
          </a:p>
          <a:p>
            <a:pPr marL="0" indent="0" algn="r">
              <a:buNone/>
              <a:tabLst>
                <a:tab pos="457200" algn="l"/>
              </a:tabLst>
            </a:pPr>
            <a:r>
              <a:rPr lang="en-US" dirty="0">
                <a:solidFill>
                  <a:schemeClr val="accent4"/>
                </a:solidFill>
              </a:rPr>
              <a:t>(no… blind people are not cats)</a:t>
            </a:r>
          </a:p>
          <a:p>
            <a:pPr marL="0" indent="0">
              <a:spcBef>
                <a:spcPts val="3000"/>
              </a:spcBef>
              <a:buNone/>
              <a:tabLst>
                <a:tab pos="457200" algn="l"/>
              </a:tabLst>
            </a:pPr>
            <a:r>
              <a:rPr lang="en-US" dirty="0"/>
              <a:t>A keyboard accessible page will cooperate better with screen readers!</a:t>
            </a:r>
          </a:p>
          <a:p>
            <a:pPr marL="0" indent="0">
              <a:spcBef>
                <a:spcPts val="3000"/>
              </a:spcBef>
              <a:buNone/>
              <a:tabLst>
                <a:tab pos="457200" algn="l"/>
              </a:tabLst>
            </a:pPr>
            <a:r>
              <a:rPr lang="en-US" dirty="0"/>
              <a:t>And there are even weird folks who like to mix it up between mouse and keyboard interactions.</a:t>
            </a:r>
          </a:p>
          <a:p>
            <a:pPr marL="0" indent="0" algn="r">
              <a:buNone/>
              <a:tabLst>
                <a:tab pos="457200" algn="l"/>
              </a:tabLst>
            </a:pPr>
            <a:r>
              <a:rPr lang="en-US" dirty="0">
                <a:solidFill>
                  <a:schemeClr val="accent4"/>
                </a:solidFill>
              </a:rPr>
              <a:t>(I am weird)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Awesomeness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Keyboard accessibility is </a:t>
            </a:r>
            <a:r>
              <a:rPr lang="en-US" sz="4000" b="1" dirty="0">
                <a:solidFill>
                  <a:schemeClr val="accent4"/>
                </a:solidFill>
              </a:rPr>
              <a:t>awesome</a:t>
            </a:r>
            <a:r>
              <a:rPr lang="en-US" sz="4000" dirty="0"/>
              <a:t>…</a:t>
            </a:r>
          </a:p>
          <a:p>
            <a:pPr marL="0" indent="0" algn="r">
              <a:buNone/>
            </a:pPr>
            <a:r>
              <a:rPr lang="en-US" sz="4000" dirty="0"/>
              <a:t>…but it can be even more </a:t>
            </a:r>
            <a:r>
              <a:rPr lang="en-US" sz="4000" b="1" dirty="0">
                <a:solidFill>
                  <a:schemeClr val="accent4"/>
                </a:solidFill>
              </a:rPr>
              <a:t>AWESOME</a:t>
            </a:r>
            <a:r>
              <a:rPr lang="en-US" sz="4000" dirty="0"/>
              <a:t>!!!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serious?</a:t>
            </a:r>
          </a:p>
        </p:txBody>
      </p:sp>
      <p:grpSp>
        <p:nvGrpSpPr>
          <p:cNvPr id="16" name="Group 15" descr="Francie the Tuxedo Cat screaming &quot;More!?! Awesome?!?&quot;" title="More Awesome?"/>
          <p:cNvGrpSpPr/>
          <p:nvPr/>
        </p:nvGrpSpPr>
        <p:grpSpPr>
          <a:xfrm>
            <a:off x="1714487" y="219208"/>
            <a:ext cx="8835305" cy="5920481"/>
            <a:chOff x="190486" y="219207"/>
            <a:chExt cx="8835305" cy="5920481"/>
          </a:xfrm>
        </p:grpSpPr>
        <p:pic>
          <p:nvPicPr>
            <p:cNvPr id="15" name="Picture 14" descr="Tuxedo Cat with mouth wide op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9" r="4143" b="14857"/>
            <a:stretch/>
          </p:blipFill>
          <p:spPr>
            <a:xfrm>
              <a:off x="2553598" y="2827172"/>
              <a:ext cx="3831254" cy="3312516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90486" y="219207"/>
              <a:ext cx="8835305" cy="3110351"/>
              <a:chOff x="190486" y="219207"/>
              <a:chExt cx="8835305" cy="3110351"/>
            </a:xfrm>
          </p:grpSpPr>
          <p:sp>
            <p:nvSpPr>
              <p:cNvPr id="9" name="Explosion 2 8"/>
              <p:cNvSpPr/>
              <p:nvPr/>
            </p:nvSpPr>
            <p:spPr>
              <a:xfrm rot="12121027">
                <a:off x="3736261" y="292622"/>
                <a:ext cx="5289530" cy="2515520"/>
              </a:xfrm>
              <a:prstGeom prst="irregularSeal2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Explosion 2 7"/>
              <p:cNvSpPr/>
              <p:nvPr/>
            </p:nvSpPr>
            <p:spPr>
              <a:xfrm rot="20889852">
                <a:off x="190486" y="219207"/>
                <a:ext cx="4093028" cy="2235127"/>
              </a:xfrm>
              <a:prstGeom prst="irregularSeal2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865744">
                <a:off x="4934721" y="1201055"/>
                <a:ext cx="31098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</a:rPr>
                  <a:t>AWESOME?!?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55313" y="1049598"/>
                <a:ext cx="5307473" cy="2279960"/>
                <a:chOff x="955313" y="1049598"/>
                <a:chExt cx="5307473" cy="227996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 rot="19754088">
                  <a:off x="955313" y="1049598"/>
                  <a:ext cx="223441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chemeClr val="bg1"/>
                      </a:solidFill>
                    </a:rPr>
                    <a:t>MORE!?!</a:t>
                  </a:r>
                </a:p>
              </p:txBody>
            </p:sp>
            <p:sp>
              <p:nvSpPr>
                <p:cNvPr id="10" name="Flowchart: Extract 9"/>
                <p:cNvSpPr/>
                <p:nvPr/>
              </p:nvSpPr>
              <p:spPr>
                <a:xfrm rot="8159811">
                  <a:off x="2827474" y="1592353"/>
                  <a:ext cx="283779" cy="1737205"/>
                </a:xfrm>
                <a:prstGeom prst="flowChartExtra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Extract 10"/>
                <p:cNvSpPr/>
                <p:nvPr/>
              </p:nvSpPr>
              <p:spPr>
                <a:xfrm rot="13522074">
                  <a:off x="5385845" y="1950308"/>
                  <a:ext cx="162879" cy="1591003"/>
                </a:xfrm>
                <a:prstGeom prst="flowChartExtra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24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Challenge to You (and Vendors)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Imagine your local IT Services or a vendor offers up a new website and shows off its swanky new features…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them “Is it accessible?”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matter their answer, run a quick keyboard navigation check right then and there.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Hold them to meeting this basic tenet of accessibility.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the world.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C66F-7C60-4C0E-82D7-222D10D6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Paper I Recommend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87A9-1103-45CF-B4DE-3267F164A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paper covers a wide array of topics:</a:t>
            </a:r>
          </a:p>
          <a:p>
            <a:r>
              <a:rPr lang="en-US" dirty="0"/>
              <a:t>Describing the user population</a:t>
            </a:r>
          </a:p>
          <a:p>
            <a:r>
              <a:rPr lang="en-US" dirty="0"/>
              <a:t>Providing examples of some libraries' current efforts</a:t>
            </a:r>
          </a:p>
          <a:p>
            <a:r>
              <a:rPr lang="en-US" dirty="0"/>
              <a:t>Distinguishing between support for children and adults</a:t>
            </a:r>
          </a:p>
          <a:p>
            <a:r>
              <a:rPr lang="en-US" dirty="0"/>
              <a:t>Highlighting current and new technologies than can help</a:t>
            </a:r>
          </a:p>
          <a:p>
            <a:r>
              <a:rPr lang="en-US" dirty="0"/>
              <a:t>Listing existing issues for libraries to address as a community.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But I said there was a </a:t>
            </a:r>
            <a:r>
              <a:rPr lang="en-US" b="1" dirty="0">
                <a:solidFill>
                  <a:schemeClr val="accent4"/>
                </a:solidFill>
              </a:rPr>
              <a:t>punchline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0C695-FC00-426C-BAB9-2E6BF3935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change the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/>
              <a:t>Imagine hordes of librarians putting developers and vendors on the spot to provide accessible sites. </a:t>
            </a:r>
            <a:r>
              <a:rPr lang="en-US" b="1">
                <a:solidFill>
                  <a:schemeClr val="accent4"/>
                </a:solidFill>
              </a:rPr>
              <a:t>GLORIOUS!!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But what if they ask how to fix it?</a:t>
            </a:r>
          </a:p>
          <a:p>
            <a:pPr marL="0" indent="0" algn="r">
              <a:buNone/>
            </a:pPr>
            <a:r>
              <a:rPr lang="en-US"/>
              <a:t>The answers are out there and here!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Accessibility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err="1"/>
              <a:t>WebAIM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2"/>
              </a:rPr>
              <a:t>https://webaim.org/techniques/keyboard/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University of Washington Accessibility Guides: </a:t>
            </a:r>
            <a:r>
              <a:rPr lang="en-US" dirty="0">
                <a:hlinkClick r:id="rId3"/>
              </a:rPr>
              <a:t>http://uw.edu/accessibility/checklist/keyboard/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#</a:t>
            </a:r>
            <a:r>
              <a:rPr lang="en-US" dirty="0" err="1"/>
              <a:t>NoMouse</a:t>
            </a:r>
            <a:r>
              <a:rPr lang="en-US" dirty="0"/>
              <a:t> Challenge: </a:t>
            </a:r>
            <a:br>
              <a:rPr lang="en-US" dirty="0"/>
            </a:br>
            <a:r>
              <a:rPr lang="en-US" dirty="0">
                <a:hlinkClick r:id="rId4"/>
              </a:rPr>
              <a:t>http://nomouse.org/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W3C ARIA Best Practices: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5"/>
              </a:rPr>
              <a:t>https://www.w3.org/TR/wai-aria-practices/#aria_ex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75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Arrange HTML in the desired reading order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Use </a:t>
            </a:r>
            <a:r>
              <a:rPr lang="en-US" sz="2800" b="1" dirty="0" err="1">
                <a:solidFill>
                  <a:schemeClr val="accent4"/>
                </a:solidFill>
              </a:rPr>
              <a:t>tabindex</a:t>
            </a:r>
            <a:r>
              <a:rPr lang="en-US" sz="2800" dirty="0"/>
              <a:t> to control navigation order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Hidden elements (i.e. skip links) should appear when they gain focus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Use the </a:t>
            </a:r>
            <a:r>
              <a:rPr lang="en-US" sz="2800" b="1" dirty="0">
                <a:solidFill>
                  <a:schemeClr val="accent4"/>
                </a:solidFill>
              </a:rPr>
              <a:t>:focus </a:t>
            </a:r>
            <a:r>
              <a:rPr lang="en-US" sz="2800" dirty="0"/>
              <a:t>selector to indicate keyboard focus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All interactive elements (tooltips, dropdowns, modals) should </a:t>
            </a:r>
            <a:r>
              <a:rPr lang="en-US" sz="2800" b="1" dirty="0">
                <a:solidFill>
                  <a:schemeClr val="accent4"/>
                </a:solidFill>
              </a:rPr>
              <a:t>respond to focus and key events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Use semantic elements like &lt;a&gt; and &lt;button&gt; and just </a:t>
            </a:r>
            <a:br>
              <a:rPr lang="en-US" sz="2800" dirty="0"/>
            </a:br>
            <a:r>
              <a:rPr lang="en-US" sz="2800" b="1" dirty="0">
                <a:solidFill>
                  <a:schemeClr val="accent4"/>
                </a:solidFill>
              </a:rPr>
              <a:t>say</a:t>
            </a:r>
            <a:r>
              <a:rPr lang="en-US" sz="2800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NO</a:t>
            </a:r>
            <a:r>
              <a:rPr lang="en-US" sz="2800" b="1" i="1" dirty="0">
                <a:solidFill>
                  <a:schemeClr val="accent4"/>
                </a:solidFill>
              </a:rPr>
              <a:t> to the onclick attribute</a:t>
            </a:r>
            <a:r>
              <a:rPr lang="en-US" sz="2800" i="1" dirty="0"/>
              <a:t>.</a:t>
            </a:r>
            <a:endParaRPr lang="en-US" sz="28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Be careful when rolling out your own GUI widgets!!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7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Summarize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A Simple Accessibility Test for All Users: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Try navigating your site with only the keyboard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Report and / or fix any problems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Accessibility and Usability for the win!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19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remember...</a:t>
            </a:r>
          </a:p>
        </p:txBody>
      </p:sp>
      <p:grpSp>
        <p:nvGrpSpPr>
          <p:cNvPr id="3" name="Group 2" descr="A tuxedo cat with its mouth open saying &quot;NO MICE!!!&quot;">
            <a:extLst>
              <a:ext uri="{FF2B5EF4-FFF2-40B4-BE49-F238E27FC236}">
                <a16:creationId xmlns:a16="http://schemas.microsoft.com/office/drawing/2014/main" id="{9A810629-7A1F-45BF-8972-6B0BB81824DE}"/>
              </a:ext>
            </a:extLst>
          </p:cNvPr>
          <p:cNvGrpSpPr/>
          <p:nvPr/>
        </p:nvGrpSpPr>
        <p:grpSpPr>
          <a:xfrm>
            <a:off x="3032760" y="1661160"/>
            <a:ext cx="7178040" cy="4206240"/>
            <a:chOff x="1508760" y="1661160"/>
            <a:chExt cx="7178040" cy="4206240"/>
          </a:xfrm>
          <a:solidFill>
            <a:schemeClr val="accent4"/>
          </a:solidFill>
        </p:grpSpPr>
        <p:pic>
          <p:nvPicPr>
            <p:cNvPr id="3074" name="Picture 2" descr="A tuxedo cat with its mouth open saying the speech bubble &quot;No Mice!!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670" y="2209800"/>
              <a:ext cx="5488130" cy="3657600"/>
            </a:xfrm>
            <a:prstGeom prst="rect">
              <a:avLst/>
            </a:prstGeom>
            <a:grpFill/>
          </p:spPr>
        </p:pic>
        <p:sp>
          <p:nvSpPr>
            <p:cNvPr id="6" name="Rounded Rectangular Callout 5"/>
            <p:cNvSpPr/>
            <p:nvPr/>
          </p:nvSpPr>
          <p:spPr>
            <a:xfrm>
              <a:off x="1508760" y="1661160"/>
              <a:ext cx="3002280" cy="1097280"/>
            </a:xfrm>
            <a:prstGeom prst="wedgeRoundRectCallout">
              <a:avLst>
                <a:gd name="adj1" fmla="val 59370"/>
                <a:gd name="adj2" fmla="val 86111"/>
                <a:gd name="adj3" fmla="val 1666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NO MICE!!!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8CADD-684D-4D3E-95C9-02228BB6A78D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3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8FCE-E8FB-4FDE-8D8A-EDF0CD0D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Thirty Years of the Same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16DA0-9C42-4C23-8224-6587540B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Full citation:</a:t>
            </a:r>
          </a:p>
          <a:p>
            <a:pPr marL="0" indent="0" algn="ctr">
              <a:buNone/>
            </a:pPr>
            <a:r>
              <a:rPr lang="en-US" sz="2600" dirty="0" err="1"/>
              <a:t>Weingand</a:t>
            </a:r>
            <a:r>
              <a:rPr lang="en-US" sz="2600" dirty="0"/>
              <a:t>, D. E. (</a:t>
            </a:r>
            <a:r>
              <a:rPr lang="en-US" sz="2600" b="1" dirty="0">
                <a:solidFill>
                  <a:schemeClr val="accent4"/>
                </a:solidFill>
              </a:rPr>
              <a:t>1990</a:t>
            </a:r>
            <a:r>
              <a:rPr lang="en-US" sz="2600" dirty="0"/>
              <a:t>). The invisible client: Meeting the needs of persons with learning disabilities. </a:t>
            </a:r>
            <a:r>
              <a:rPr lang="en-US" sz="2600" i="1" dirty="0"/>
              <a:t>The</a:t>
            </a:r>
            <a:r>
              <a:rPr lang="en-US" sz="2600" dirty="0"/>
              <a:t> </a:t>
            </a:r>
            <a:r>
              <a:rPr lang="en-US" sz="2600" i="1" dirty="0"/>
              <a:t>Reference Librarian</a:t>
            </a:r>
            <a:r>
              <a:rPr lang="en-US" sz="2600" dirty="0"/>
              <a:t>, 14(31), 77-88.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I could take this article, update some of the references to technology and laws, and easily get this republished.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This paper is a symptom of a larger issue in accessibility advocacy.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B3BFC-B687-4740-AEE3-C5A023649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6A3F0-A375-4D68-A96C-249D69ABD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ibel-keyboard-accessibility">
  <a:themeElements>
    <a:clrScheme name="Syracuse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008000"/>
      </a:accent1>
      <a:accent2>
        <a:srgbClr val="63457F"/>
      </a:accent2>
      <a:accent3>
        <a:srgbClr val="255775"/>
      </a:accent3>
      <a:accent4>
        <a:srgbClr val="D44500"/>
      </a:accent4>
      <a:accent5>
        <a:srgbClr val="39378D"/>
      </a:accent5>
      <a:accent6>
        <a:srgbClr val="680039"/>
      </a:accent6>
      <a:hlink>
        <a:srgbClr val="0070C0"/>
      </a:hlink>
      <a:folHlink>
        <a:srgbClr val="0070C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257175" indent="-257175" algn="l" defTabSz="685800">
          <a:spcBef>
            <a:spcPct val="20000"/>
          </a:spcBef>
          <a:buClr>
            <a:srgbClr val="D44500"/>
          </a:buClr>
          <a:buFont typeface="Wingdings" panose="05000000000000000000" pitchFamily="2" charset="2"/>
          <a:buChar char="§"/>
          <a:defRPr sz="3000" dirty="0">
            <a:solidFill>
              <a:prstClr val="black"/>
            </a:solidFill>
            <a:latin typeface="Franklin Gothic Book" panose="020B0503020102020204" pitchFamily="34" charset="0"/>
            <a:ea typeface="Sherman Sans Book" pitchFamily="50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deibel-unc-march-2019</Template>
  <TotalTime>153</TotalTime>
  <Words>3862</Words>
  <Application>Microsoft Office PowerPoint</Application>
  <PresentationFormat>Widescreen</PresentationFormat>
  <Paragraphs>541</Paragraphs>
  <Slides>84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Franklin Gothic Book</vt:lpstr>
      <vt:lpstr>Franklin Gothic Medium</vt:lpstr>
      <vt:lpstr>Sherman Sans</vt:lpstr>
      <vt:lpstr>Wingdings</vt:lpstr>
      <vt:lpstr>deibel-keyboard-accessibility</vt:lpstr>
      <vt:lpstr>Disability Access and Libraries –  Current Issues and Future Directions</vt:lpstr>
      <vt:lpstr>The Elephant Under the Slides</vt:lpstr>
      <vt:lpstr>Introducing Myself: My Job</vt:lpstr>
      <vt:lpstr>SU Libraries and Accessibility</vt:lpstr>
      <vt:lpstr>Office of Civil Rights Accessibility Complaint (1/2)</vt:lpstr>
      <vt:lpstr>Office of Civil Rights Accessibility Complaint (2/2)</vt:lpstr>
      <vt:lpstr>A Great Paper I Recommend (1/2)</vt:lpstr>
      <vt:lpstr>A Great Paper I Recommend (2/2)</vt:lpstr>
      <vt:lpstr>Thirty Years of the Same Advice</vt:lpstr>
      <vt:lpstr>The Problem</vt:lpstr>
      <vt:lpstr>To be clear</vt:lpstr>
      <vt:lpstr>And a note</vt:lpstr>
      <vt:lpstr>Understanding the Challenges</vt:lpstr>
      <vt:lpstr>Challenge: Accessibility is BIG (1/3)</vt:lpstr>
      <vt:lpstr>Challenge: Accessibility is BIG (2/3)</vt:lpstr>
      <vt:lpstr>Challenge: Accessibility is BIG (3/3)</vt:lpstr>
      <vt:lpstr>Challenge: Disability is Diverse</vt:lpstr>
      <vt:lpstr>Challenge: Carrot versus Stick</vt:lpstr>
      <vt:lpstr>OCR New Cases by Month (March 2014 – March 2019) </vt:lpstr>
      <vt:lpstr>More Cases, More Complaints</vt:lpstr>
      <vt:lpstr>The Odds Say…</vt:lpstr>
      <vt:lpstr>Challenge: So Many Accessibility Myths</vt:lpstr>
      <vt:lpstr>Challenges aside, to the future</vt:lpstr>
      <vt:lpstr>A simple step</vt:lpstr>
      <vt:lpstr>Always Use the Microphone (1/3)</vt:lpstr>
      <vt:lpstr>Always Use the Microphone (2/3)</vt:lpstr>
      <vt:lpstr>Always Use the Microphone (3/3)</vt:lpstr>
      <vt:lpstr>Small changes are only the beginning</vt:lpstr>
      <vt:lpstr>The Rest of This Talk</vt:lpstr>
      <vt:lpstr>The Inaccessible Library of Long Island City</vt:lpstr>
      <vt:lpstr>Library Buildings – The New</vt:lpstr>
      <vt:lpstr>Library Buildings – The Old</vt:lpstr>
      <vt:lpstr>Learn from your Patrons</vt:lpstr>
      <vt:lpstr>Staff are People Too</vt:lpstr>
      <vt:lpstr>What We Do at SU Libraries</vt:lpstr>
      <vt:lpstr>Services for Faculty</vt:lpstr>
      <vt:lpstr>Syracuse University ICT Accessibility Policy</vt:lpstr>
      <vt:lpstr>Faculty commonly ask</vt:lpstr>
      <vt:lpstr>Our Limits</vt:lpstr>
      <vt:lpstr>Office of Disability Services or Libraries?</vt:lpstr>
      <vt:lpstr>A second plea from faculty…</vt:lpstr>
      <vt:lpstr>Improving Course Materials</vt:lpstr>
      <vt:lpstr>Accessible Physical Course Reserves</vt:lpstr>
      <vt:lpstr>Services for all Patrons</vt:lpstr>
      <vt:lpstr>Assistive Software </vt:lpstr>
      <vt:lpstr>Bird 123 – Assistive Technology Space</vt:lpstr>
      <vt:lpstr>Shelf Retrieval Services</vt:lpstr>
      <vt:lpstr>Alternate Format Service</vt:lpstr>
      <vt:lpstr>Origins</vt:lpstr>
      <vt:lpstr>Requirements and Signing Up </vt:lpstr>
      <vt:lpstr>How to Request an Alternate Format</vt:lpstr>
      <vt:lpstr>Alternate Format Types</vt:lpstr>
      <vt:lpstr>After You Submit A Request</vt:lpstr>
      <vt:lpstr>Recent Changes to Process and ILLiad</vt:lpstr>
      <vt:lpstr>Upcoming Changes</vt:lpstr>
      <vt:lpstr>Caveats about Our Reforming Services</vt:lpstr>
      <vt:lpstr>Speaking of Bookshare…</vt:lpstr>
      <vt:lpstr>What is Bookshare?</vt:lpstr>
      <vt:lpstr>Repositories of Remediated Materials</vt:lpstr>
      <vt:lpstr>Going further with the idea…</vt:lpstr>
      <vt:lpstr>The Crux of the Challenge</vt:lpstr>
      <vt:lpstr>Accessibility of Third-Party E-Resources</vt:lpstr>
      <vt:lpstr>The Vendors and Their Content (1/2)</vt:lpstr>
      <vt:lpstr>The Vendors and Their Content (2/2)</vt:lpstr>
      <vt:lpstr>More to Discuss</vt:lpstr>
      <vt:lpstr>In Conclusion</vt:lpstr>
      <vt:lpstr>Questions</vt:lpstr>
      <vt:lpstr>Additional Slides:</vt:lpstr>
      <vt:lpstr>Web Accessibility: Important but Tricky</vt:lpstr>
      <vt:lpstr>A mouse but then a cat appears…</vt:lpstr>
      <vt:lpstr>The cat chases the mouse</vt:lpstr>
      <vt:lpstr>How to test keyboard accessibility</vt:lpstr>
      <vt:lpstr>Evaluating keyboard accessibility</vt:lpstr>
      <vt:lpstr>A simple statement</vt:lpstr>
      <vt:lpstr>Why Keyboard Accessibility Matters</vt:lpstr>
      <vt:lpstr>More Benefits of Keyboard Accessibility</vt:lpstr>
      <vt:lpstr>Awesomeness</vt:lpstr>
      <vt:lpstr>Are you serious?</vt:lpstr>
      <vt:lpstr>A Challenge to You (and Vendors)</vt:lpstr>
      <vt:lpstr>Yes, change the world</vt:lpstr>
      <vt:lpstr>Web Accessibility Resources</vt:lpstr>
      <vt:lpstr>The Technical Details</vt:lpstr>
      <vt:lpstr>To Summarize </vt:lpstr>
      <vt:lpstr>So remember...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Access and Libraries – Current Issues and Future Directions</dc:title>
  <dc:creator>Kate Deibel</dc:creator>
  <cp:lastModifiedBy>Kate Deibel</cp:lastModifiedBy>
  <cp:revision>10</cp:revision>
  <dcterms:created xsi:type="dcterms:W3CDTF">2019-11-08T14:39:11Z</dcterms:created>
  <dcterms:modified xsi:type="dcterms:W3CDTF">2019-11-08T17:12:50Z</dcterms:modified>
</cp:coreProperties>
</file>